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7" r:id="rId2"/>
  </p:sldMasterIdLst>
  <p:notesMasterIdLst>
    <p:notesMasterId r:id="rId55"/>
  </p:notesMasterIdLst>
  <p:sldIdLst>
    <p:sldId id="329" r:id="rId3"/>
    <p:sldId id="256" r:id="rId4"/>
    <p:sldId id="266" r:id="rId5"/>
    <p:sldId id="267" r:id="rId6"/>
    <p:sldId id="309" r:id="rId7"/>
    <p:sldId id="310" r:id="rId8"/>
    <p:sldId id="328" r:id="rId9"/>
    <p:sldId id="311" r:id="rId10"/>
    <p:sldId id="316" r:id="rId11"/>
    <p:sldId id="320" r:id="rId12"/>
    <p:sldId id="314" r:id="rId13"/>
    <p:sldId id="312" r:id="rId14"/>
    <p:sldId id="321" r:id="rId15"/>
    <p:sldId id="285" r:id="rId16"/>
    <p:sldId id="323" r:id="rId17"/>
    <p:sldId id="332" r:id="rId18"/>
    <p:sldId id="292" r:id="rId19"/>
    <p:sldId id="288" r:id="rId20"/>
    <p:sldId id="289" r:id="rId21"/>
    <p:sldId id="290" r:id="rId22"/>
    <p:sldId id="291" r:id="rId23"/>
    <p:sldId id="330" r:id="rId24"/>
    <p:sldId id="293" r:id="rId25"/>
    <p:sldId id="317" r:id="rId26"/>
    <p:sldId id="324" r:id="rId27"/>
    <p:sldId id="322" r:id="rId28"/>
    <p:sldId id="325" r:id="rId29"/>
    <p:sldId id="318" r:id="rId30"/>
    <p:sldId id="326" r:id="rId31"/>
    <p:sldId id="327" r:id="rId32"/>
    <p:sldId id="269" r:id="rId33"/>
    <p:sldId id="270" r:id="rId34"/>
    <p:sldId id="272" r:id="rId35"/>
    <p:sldId id="271" r:id="rId36"/>
    <p:sldId id="275" r:id="rId37"/>
    <p:sldId id="274" r:id="rId38"/>
    <p:sldId id="276" r:id="rId39"/>
    <p:sldId id="315" r:id="rId40"/>
    <p:sldId id="294" r:id="rId41"/>
    <p:sldId id="298" r:id="rId42"/>
    <p:sldId id="295" r:id="rId43"/>
    <p:sldId id="296" r:id="rId44"/>
    <p:sldId id="297" r:id="rId45"/>
    <p:sldId id="303" r:id="rId46"/>
    <p:sldId id="299" r:id="rId47"/>
    <p:sldId id="300" r:id="rId48"/>
    <p:sldId id="304" r:id="rId49"/>
    <p:sldId id="308" r:id="rId50"/>
    <p:sldId id="301" r:id="rId51"/>
    <p:sldId id="302" r:id="rId52"/>
    <p:sldId id="331" r:id="rId53"/>
    <p:sldId id="284" r:id="rId5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3032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74384" autoAdjust="0"/>
  </p:normalViewPr>
  <p:slideViewPr>
    <p:cSldViewPr snapToGrid="0">
      <p:cViewPr varScale="1">
        <p:scale>
          <a:sx n="82" d="100"/>
          <a:sy n="82" d="100"/>
        </p:scale>
        <p:origin x="169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notesMaster" Target="notesMasters/notes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theme" Target="theme/theme1.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viewProps" Target="view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s>
</file>

<file path=ppt/media/image1.jpeg>
</file>

<file path=ppt/media/image10.png>
</file>

<file path=ppt/media/image11.png>
</file>

<file path=ppt/media/image12.png>
</file>

<file path=ppt/media/image13.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jp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787F5A-DE66-407D-AD7A-E218D3FE5E66}" type="datetimeFigureOut">
              <a:rPr lang="en-US" smtClean="0"/>
              <a:t>06-Sep-18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BBD2EC-17D1-4C2E-AF75-B4E545DA1CCE}" type="slidenum">
              <a:rPr lang="en-US" smtClean="0"/>
              <a:t>‹#›</a:t>
            </a:fld>
            <a:endParaRPr lang="en-US"/>
          </a:p>
        </p:txBody>
      </p:sp>
    </p:spTree>
    <p:extLst>
      <p:ext uri="{BB962C8B-B14F-4D97-AF65-F5344CB8AC3E}">
        <p14:creationId xmlns:p14="http://schemas.microsoft.com/office/powerpoint/2010/main" val="10865927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71BBD2EC-17D1-4C2E-AF75-B4E545DA1CCE}" type="slidenum">
              <a:rPr lang="en-US" smtClean="0"/>
              <a:t>3</a:t>
            </a:fld>
            <a:endParaRPr lang="en-US"/>
          </a:p>
        </p:txBody>
      </p:sp>
    </p:spTree>
    <p:extLst>
      <p:ext uri="{BB962C8B-B14F-4D97-AF65-F5344CB8AC3E}">
        <p14:creationId xmlns:p14="http://schemas.microsoft.com/office/powerpoint/2010/main" val="40172482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71BBD2EC-17D1-4C2E-AF75-B4E545DA1CCE}" type="slidenum">
              <a:rPr lang="en-US" smtClean="0"/>
              <a:t>23</a:t>
            </a:fld>
            <a:endParaRPr lang="en-US"/>
          </a:p>
        </p:txBody>
      </p:sp>
    </p:spTree>
    <p:extLst>
      <p:ext uri="{BB962C8B-B14F-4D97-AF65-F5344CB8AC3E}">
        <p14:creationId xmlns:p14="http://schemas.microsoft.com/office/powerpoint/2010/main" val="6653418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71BBD2EC-17D1-4C2E-AF75-B4E545DA1CCE}" type="slidenum">
              <a:rPr lang="en-US" smtClean="0"/>
              <a:t>39</a:t>
            </a:fld>
            <a:endParaRPr lang="en-US"/>
          </a:p>
        </p:txBody>
      </p:sp>
    </p:spTree>
    <p:extLst>
      <p:ext uri="{BB962C8B-B14F-4D97-AF65-F5344CB8AC3E}">
        <p14:creationId xmlns:p14="http://schemas.microsoft.com/office/powerpoint/2010/main" val="40929750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71BBD2EC-17D1-4C2E-AF75-B4E545DA1CCE}" type="slidenum">
              <a:rPr lang="en-US" smtClean="0"/>
              <a:t>41</a:t>
            </a:fld>
            <a:endParaRPr lang="en-US"/>
          </a:p>
        </p:txBody>
      </p:sp>
    </p:spTree>
    <p:extLst>
      <p:ext uri="{BB962C8B-B14F-4D97-AF65-F5344CB8AC3E}">
        <p14:creationId xmlns:p14="http://schemas.microsoft.com/office/powerpoint/2010/main" val="1193608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71BBD2EC-17D1-4C2E-AF75-B4E545DA1CCE}" type="slidenum">
              <a:rPr lang="en-US" smtClean="0"/>
              <a:t>42</a:t>
            </a:fld>
            <a:endParaRPr lang="en-US"/>
          </a:p>
        </p:txBody>
      </p:sp>
    </p:spTree>
    <p:extLst>
      <p:ext uri="{BB962C8B-B14F-4D97-AF65-F5344CB8AC3E}">
        <p14:creationId xmlns:p14="http://schemas.microsoft.com/office/powerpoint/2010/main" val="13163085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71BBD2EC-17D1-4C2E-AF75-B4E545DA1CCE}" type="slidenum">
              <a:rPr lang="en-US" smtClean="0"/>
              <a:t>43</a:t>
            </a:fld>
            <a:endParaRPr lang="en-US"/>
          </a:p>
        </p:txBody>
      </p:sp>
    </p:spTree>
    <p:extLst>
      <p:ext uri="{BB962C8B-B14F-4D97-AF65-F5344CB8AC3E}">
        <p14:creationId xmlns:p14="http://schemas.microsoft.com/office/powerpoint/2010/main" val="7858502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71BBD2EC-17D1-4C2E-AF75-B4E545DA1CCE}" type="slidenum">
              <a:rPr lang="en-US" smtClean="0"/>
              <a:t>45</a:t>
            </a:fld>
            <a:endParaRPr lang="en-US"/>
          </a:p>
        </p:txBody>
      </p:sp>
    </p:spTree>
    <p:extLst>
      <p:ext uri="{BB962C8B-B14F-4D97-AF65-F5344CB8AC3E}">
        <p14:creationId xmlns:p14="http://schemas.microsoft.com/office/powerpoint/2010/main" val="29156200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71BBD2EC-17D1-4C2E-AF75-B4E545DA1CCE}" type="slidenum">
              <a:rPr lang="en-US" smtClean="0"/>
              <a:t>46</a:t>
            </a:fld>
            <a:endParaRPr lang="en-US"/>
          </a:p>
        </p:txBody>
      </p:sp>
    </p:spTree>
    <p:extLst>
      <p:ext uri="{BB962C8B-B14F-4D97-AF65-F5344CB8AC3E}">
        <p14:creationId xmlns:p14="http://schemas.microsoft.com/office/powerpoint/2010/main" val="24066148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71BBD2EC-17D1-4C2E-AF75-B4E545DA1CCE}" type="slidenum">
              <a:rPr lang="en-US" smtClean="0"/>
              <a:t>49</a:t>
            </a:fld>
            <a:endParaRPr lang="en-US"/>
          </a:p>
        </p:txBody>
      </p:sp>
    </p:spTree>
    <p:extLst>
      <p:ext uri="{BB962C8B-B14F-4D97-AF65-F5344CB8AC3E}">
        <p14:creationId xmlns:p14="http://schemas.microsoft.com/office/powerpoint/2010/main" val="4187895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71BBD2EC-17D1-4C2E-AF75-B4E545DA1CCE}" type="slidenum">
              <a:rPr lang="en-US" smtClean="0"/>
              <a:t>50</a:t>
            </a:fld>
            <a:endParaRPr lang="en-US"/>
          </a:p>
        </p:txBody>
      </p:sp>
    </p:spTree>
    <p:extLst>
      <p:ext uri="{BB962C8B-B14F-4D97-AF65-F5344CB8AC3E}">
        <p14:creationId xmlns:p14="http://schemas.microsoft.com/office/powerpoint/2010/main" val="23284556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71BBD2EC-17D1-4C2E-AF75-B4E545DA1CCE}" type="slidenum">
              <a:rPr lang="en-US" smtClean="0"/>
              <a:t>52</a:t>
            </a:fld>
            <a:endParaRPr lang="en-US"/>
          </a:p>
        </p:txBody>
      </p:sp>
    </p:spTree>
    <p:extLst>
      <p:ext uri="{BB962C8B-B14F-4D97-AF65-F5344CB8AC3E}">
        <p14:creationId xmlns:p14="http://schemas.microsoft.com/office/powerpoint/2010/main" val="213727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baseline="0" dirty="0"/>
          </a:p>
        </p:txBody>
      </p:sp>
      <p:sp>
        <p:nvSpPr>
          <p:cNvPr id="4" name="Slide Number Placeholder 3"/>
          <p:cNvSpPr>
            <a:spLocks noGrp="1"/>
          </p:cNvSpPr>
          <p:nvPr>
            <p:ph type="sldNum" sz="quarter" idx="10"/>
          </p:nvPr>
        </p:nvSpPr>
        <p:spPr/>
        <p:txBody>
          <a:bodyPr/>
          <a:lstStyle/>
          <a:p>
            <a:fld id="{71BBD2EC-17D1-4C2E-AF75-B4E545DA1CCE}" type="slidenum">
              <a:rPr lang="en-US" smtClean="0"/>
              <a:t>4</a:t>
            </a:fld>
            <a:endParaRPr lang="en-US"/>
          </a:p>
        </p:txBody>
      </p:sp>
    </p:spTree>
    <p:extLst>
      <p:ext uri="{BB962C8B-B14F-4D97-AF65-F5344CB8AC3E}">
        <p14:creationId xmlns:p14="http://schemas.microsoft.com/office/powerpoint/2010/main" val="12841339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71BBD2EC-17D1-4C2E-AF75-B4E545DA1CCE}" type="slidenum">
              <a:rPr lang="en-US" smtClean="0"/>
              <a:t>6</a:t>
            </a:fld>
            <a:endParaRPr lang="en-US"/>
          </a:p>
        </p:txBody>
      </p:sp>
    </p:spTree>
    <p:extLst>
      <p:ext uri="{BB962C8B-B14F-4D97-AF65-F5344CB8AC3E}">
        <p14:creationId xmlns:p14="http://schemas.microsoft.com/office/powerpoint/2010/main" val="11838927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summer vision project is an attempt to use our summer workers effectively in the construction of a significant part of a visual system. The particular task was chosen partly because it can be segmented into sub-problems which allow individuals to work independently and yet participate in the construction of a system complex enough to be real landmark in the development of "pattern recognition". The basic structure is fixed for the first phase of work extending to some point in July. Everyone is invited to contribute to the discussion of the second phase. Sussman is coordinator of "Vision Project" meetings and should be consulted by anyone who wishes to participate. The primary goal of the project is to construct a system of programs which will divide a </a:t>
            </a:r>
            <a:r>
              <a:rPr lang="en-US" dirty="0" err="1"/>
              <a:t>vidisector</a:t>
            </a:r>
            <a:r>
              <a:rPr lang="en-US" dirty="0"/>
              <a:t> picture into regions such as likely objects, likely background areas and chaos. We shall call this part of its operation FIGURE-GROUND analysis. It will be impossible to do this without considerable analysis of shape and surface properties, so FIGURE-GROUND analysis is really inseparable in practice from the second goal which is REGION DESCRIPTION. The final goal is OBJECT IDENTIFICATION which will actually name objects by matching them with a vocabulary of known objects.</a:t>
            </a:r>
            <a:endParaRPr lang="nl-NL" dirty="0"/>
          </a:p>
        </p:txBody>
      </p:sp>
      <p:sp>
        <p:nvSpPr>
          <p:cNvPr id="4" name="Slide Number Placeholder 3"/>
          <p:cNvSpPr>
            <a:spLocks noGrp="1"/>
          </p:cNvSpPr>
          <p:nvPr>
            <p:ph type="sldNum" sz="quarter" idx="10"/>
          </p:nvPr>
        </p:nvSpPr>
        <p:spPr/>
        <p:txBody>
          <a:bodyPr/>
          <a:lstStyle/>
          <a:p>
            <a:fld id="{71BBD2EC-17D1-4C2E-AF75-B4E545DA1CCE}" type="slidenum">
              <a:rPr lang="en-US" smtClean="0"/>
              <a:t>14</a:t>
            </a:fld>
            <a:endParaRPr lang="en-US"/>
          </a:p>
        </p:txBody>
      </p:sp>
    </p:spTree>
    <p:extLst>
      <p:ext uri="{BB962C8B-B14F-4D97-AF65-F5344CB8AC3E}">
        <p14:creationId xmlns:p14="http://schemas.microsoft.com/office/powerpoint/2010/main" val="24351445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https://www.datasciencecentral.com/profiles/blogs/artificial-intelligence-vs-machine-learning-vs-deep-learning</a:t>
            </a:r>
          </a:p>
        </p:txBody>
      </p:sp>
      <p:sp>
        <p:nvSpPr>
          <p:cNvPr id="4" name="Slide Number Placeholder 3"/>
          <p:cNvSpPr>
            <a:spLocks noGrp="1"/>
          </p:cNvSpPr>
          <p:nvPr>
            <p:ph type="sldNum" sz="quarter" idx="10"/>
          </p:nvPr>
        </p:nvSpPr>
        <p:spPr/>
        <p:txBody>
          <a:bodyPr/>
          <a:lstStyle/>
          <a:p>
            <a:fld id="{71BBD2EC-17D1-4C2E-AF75-B4E545DA1CCE}" type="slidenum">
              <a:rPr lang="en-US" smtClean="0"/>
              <a:t>16</a:t>
            </a:fld>
            <a:endParaRPr lang="en-US"/>
          </a:p>
        </p:txBody>
      </p:sp>
    </p:spTree>
    <p:extLst>
      <p:ext uri="{BB962C8B-B14F-4D97-AF65-F5344CB8AC3E}">
        <p14:creationId xmlns:p14="http://schemas.microsoft.com/office/powerpoint/2010/main" val="5797813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71BBD2EC-17D1-4C2E-AF75-B4E545DA1CCE}" type="slidenum">
              <a:rPr lang="en-US" smtClean="0"/>
              <a:t>18</a:t>
            </a:fld>
            <a:endParaRPr lang="en-US"/>
          </a:p>
        </p:txBody>
      </p:sp>
    </p:spTree>
    <p:extLst>
      <p:ext uri="{BB962C8B-B14F-4D97-AF65-F5344CB8AC3E}">
        <p14:creationId xmlns:p14="http://schemas.microsoft.com/office/powerpoint/2010/main" val="29444902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71BBD2EC-17D1-4C2E-AF75-B4E545DA1CCE}" type="slidenum">
              <a:rPr lang="en-US" smtClean="0"/>
              <a:t>19</a:t>
            </a:fld>
            <a:endParaRPr lang="en-US"/>
          </a:p>
        </p:txBody>
      </p:sp>
    </p:spTree>
    <p:extLst>
      <p:ext uri="{BB962C8B-B14F-4D97-AF65-F5344CB8AC3E}">
        <p14:creationId xmlns:p14="http://schemas.microsoft.com/office/powerpoint/2010/main" val="1684670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71BBD2EC-17D1-4C2E-AF75-B4E545DA1CCE}" type="slidenum">
              <a:rPr lang="en-US" smtClean="0"/>
              <a:t>20</a:t>
            </a:fld>
            <a:endParaRPr lang="en-US"/>
          </a:p>
        </p:txBody>
      </p:sp>
    </p:spTree>
    <p:extLst>
      <p:ext uri="{BB962C8B-B14F-4D97-AF65-F5344CB8AC3E}">
        <p14:creationId xmlns:p14="http://schemas.microsoft.com/office/powerpoint/2010/main" val="10582779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71BBD2EC-17D1-4C2E-AF75-B4E545DA1CCE}" type="slidenum">
              <a:rPr lang="en-US" smtClean="0"/>
              <a:t>21</a:t>
            </a:fld>
            <a:endParaRPr lang="en-US"/>
          </a:p>
        </p:txBody>
      </p:sp>
    </p:spTree>
    <p:extLst>
      <p:ext uri="{BB962C8B-B14F-4D97-AF65-F5344CB8AC3E}">
        <p14:creationId xmlns:p14="http://schemas.microsoft.com/office/powerpoint/2010/main" val="14881531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06-Sep-18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06-Sep-18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06-Sep-18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06-Sep-18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06-Sep-18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06-Sep-18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06-Sep-18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3532748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06-Sep-18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746721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06-Sep-18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15319879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06-Sep-18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9181691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06-Sep-18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2203282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06-Sep-18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06-Sep-18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63495973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06-Sep-18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51691539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06-Sep-18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73903307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06-Sep-18</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90882170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06-Sep-18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84480559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06-Sep-18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77656422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06-Sep-18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22232989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06-Sep-18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21828645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06-Sep-18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485914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06-Sep-18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06-Sep-18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06-Sep-18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06-Sep-18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06-Sep-18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06-Sep-18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06-Sep-18</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2.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06-Sep-18</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06-Sep-18</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2483787155"/>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0.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0.xml"/><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6.xml"/><Relationship Id="rId4" Type="http://schemas.openxmlformats.org/officeDocument/2006/relationships/image" Target="../media/image5.jpg"/></Relationships>
</file>

<file path=ppt/slides/_rels/slide30.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3" Type="http://schemas.openxmlformats.org/officeDocument/2006/relationships/hyperlink" Target="https://en.wikipedia.org/wiki/Sigmoid_function" TargetMode="External"/><Relationship Id="rId2" Type="http://schemas.openxmlformats.org/officeDocument/2006/relationships/image" Target="../media/image28.png"/><Relationship Id="rId1" Type="http://schemas.openxmlformats.org/officeDocument/2006/relationships/slideLayout" Target="../slideLayouts/slideLayout16.xml"/><Relationship Id="rId4" Type="http://schemas.openxmlformats.org/officeDocument/2006/relationships/image" Target="../media/image29.png"/></Relationships>
</file>

<file path=ppt/slides/_rels/slide3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0.xml"/><Relationship Id="rId4" Type="http://schemas.openxmlformats.org/officeDocument/2006/relationships/image" Target="../media/image34.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4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0.xml"/><Relationship Id="rId4" Type="http://schemas.openxmlformats.org/officeDocument/2006/relationships/image" Target="../media/image36.png"/></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4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20.xml"/><Relationship Id="rId4" Type="http://schemas.openxmlformats.org/officeDocument/2006/relationships/image" Target="../media/image38.png"/></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20.xml"/><Relationship Id="rId4" Type="http://schemas.openxmlformats.org/officeDocument/2006/relationships/image" Target="../media/image39.png"/></Relationships>
</file>

<file path=ppt/slides/_rels/slide4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40.png"/><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1.xml"/></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0.xml"/><Relationship Id="rId4" Type="http://schemas.openxmlformats.org/officeDocument/2006/relationships/image" Target="../media/image8.png"/></Relationships>
</file>

<file path=ppt/slides/_rels/slide5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20.xml"/><Relationship Id="rId4" Type="http://schemas.openxmlformats.org/officeDocument/2006/relationships/image" Target="../media/image42.png"/></Relationships>
</file>

<file path=ppt/slides/_rels/slide51.xml.rels><?xml version="1.0" encoding="UTF-8" standalone="yes"?>
<Relationships xmlns="http://schemas.openxmlformats.org/package/2006/relationships"><Relationship Id="rId3" Type="http://schemas.openxmlformats.org/officeDocument/2006/relationships/hyperlink" Target="https://github.com/Bartjan-Zondag/imagerecognition" TargetMode="External"/><Relationship Id="rId2" Type="http://schemas.openxmlformats.org/officeDocument/2006/relationships/image" Target="../media/image4.png"/><Relationship Id="rId1" Type="http://schemas.openxmlformats.org/officeDocument/2006/relationships/slideLayout" Target="../slideLayouts/slideLayout20.xml"/><Relationship Id="rId5" Type="http://schemas.openxmlformats.org/officeDocument/2006/relationships/hyperlink" Target="https://github.com/Code-Bullet/SnakeFusion" TargetMode="External"/><Relationship Id="rId4" Type="http://schemas.openxmlformats.org/officeDocument/2006/relationships/hyperlink" Target="https://www.youtube.com/watch?v=aircAruvnKk" TargetMode="Externa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hyperlink" Target="https://news.sophos.com/en-us/2017/07/24/5-questions-to-ask-about-machine-learning/" TargetMode="Externa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83A0790-9E61-43A7-8ECC-220328C550D6}"/>
              </a:ext>
            </a:extLst>
          </p:cNvPr>
          <p:cNvSpPr>
            <a:spLocks noGrp="1"/>
          </p:cNvSpPr>
          <p:nvPr>
            <p:ph type="title"/>
          </p:nvPr>
        </p:nvSpPr>
        <p:spPr/>
        <p:txBody>
          <a:bodyPr/>
          <a:lstStyle/>
          <a:p>
            <a:r>
              <a:rPr lang="nl-NL" dirty="0"/>
              <a:t>video met image </a:t>
            </a:r>
            <a:r>
              <a:rPr lang="nl-NL" dirty="0" err="1"/>
              <a:t>recognition</a:t>
            </a:r>
            <a:endParaRPr lang="nl-NL" dirty="0"/>
          </a:p>
        </p:txBody>
      </p:sp>
      <p:pic>
        <p:nvPicPr>
          <p:cNvPr id="2" name="Object Detection with Tensorflow API">
            <a:hlinkClick r:id="" action="ppaction://media"/>
            <a:extLst>
              <a:ext uri="{FF2B5EF4-FFF2-40B4-BE49-F238E27FC236}">
                <a16:creationId xmlns:a16="http://schemas.microsoft.com/office/drawing/2014/main" id="{95E8A9C2-C0C0-48F8-9D6B-B29D5FD99A5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31" y="0"/>
            <a:ext cx="12192331" cy="6858000"/>
          </a:xfrm>
        </p:spPr>
      </p:pic>
    </p:spTree>
    <p:extLst>
      <p:ext uri="{BB962C8B-B14F-4D97-AF65-F5344CB8AC3E}">
        <p14:creationId xmlns:p14="http://schemas.microsoft.com/office/powerpoint/2010/main" val="3731151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902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0DEC7-1EB8-42C6-9608-4CFD9D92615D}"/>
              </a:ext>
            </a:extLst>
          </p:cNvPr>
          <p:cNvSpPr>
            <a:spLocks noGrp="1"/>
          </p:cNvSpPr>
          <p:nvPr>
            <p:ph type="title"/>
          </p:nvPr>
        </p:nvSpPr>
        <p:spPr/>
        <p:txBody>
          <a:bodyPr/>
          <a:lstStyle/>
          <a:p>
            <a:r>
              <a:rPr lang="nl-NL" dirty="0"/>
              <a:t>Voorbeeld: handgeschreven 9</a:t>
            </a:r>
          </a:p>
        </p:txBody>
      </p:sp>
      <p:sp>
        <p:nvSpPr>
          <p:cNvPr id="6" name="Content Placeholder 2">
            <a:extLst>
              <a:ext uri="{FF2B5EF4-FFF2-40B4-BE49-F238E27FC236}">
                <a16:creationId xmlns:a16="http://schemas.microsoft.com/office/drawing/2014/main" id="{F46E0D8A-3E5F-43BF-A293-1C0F87ACB9A5}"/>
              </a:ext>
            </a:extLst>
          </p:cNvPr>
          <p:cNvSpPr txBox="1">
            <a:spLocks/>
          </p:cNvSpPr>
          <p:nvPr/>
        </p:nvSpPr>
        <p:spPr>
          <a:xfrm>
            <a:off x="5372539" y="2237464"/>
            <a:ext cx="6372048" cy="4417691"/>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Font typeface="Wingdings 2" charset="2"/>
              <a:buBlip>
                <a:blip r:embed="rId2">
                  <a:extLst/>
                </a:blip>
              </a:buBlip>
            </a:pPr>
            <a:r>
              <a:rPr lang="nl-NL" sz="2800" dirty="0">
                <a:latin typeface="Nirmala UI" panose="020B0502040204020203" pitchFamily="34" charset="0"/>
                <a:cs typeface="Nirmala UI" panose="020B0502040204020203" pitchFamily="34" charset="0"/>
              </a:rPr>
              <a:t>Hoe interpreteert de computer het plaatje?</a:t>
            </a:r>
          </a:p>
          <a:p>
            <a:pPr>
              <a:buFont typeface="Wingdings 2" charset="2"/>
              <a:buBlip>
                <a:blip r:embed="rId2">
                  <a:extLst/>
                </a:blip>
              </a:buBlip>
            </a:pPr>
            <a:r>
              <a:rPr lang="nl-NL" sz="2800" dirty="0">
                <a:latin typeface="Nirmala UI" panose="020B0502040204020203" pitchFamily="34" charset="0"/>
                <a:cs typeface="Nirmala UI" panose="020B0502040204020203" pitchFamily="34" charset="0"/>
              </a:rPr>
              <a:t>Wat hopen wij dat de computer gaat doen?</a:t>
            </a:r>
          </a:p>
          <a:p>
            <a:pPr>
              <a:buFont typeface="Wingdings 2" charset="2"/>
              <a:buBlip>
                <a:blip r:embed="rId2">
                  <a:extLst/>
                </a:blip>
              </a:buBlip>
            </a:pPr>
            <a:r>
              <a:rPr lang="nl-NL" sz="2800" dirty="0">
                <a:latin typeface="Nirmala UI" panose="020B0502040204020203" pitchFamily="34" charset="0"/>
                <a:cs typeface="Nirmala UI" panose="020B0502040204020203" pitchFamily="34" charset="0"/>
              </a:rPr>
              <a:t>Welke dingen hebben wij nodig om dit voor elkaar te krijgen?</a:t>
            </a:r>
          </a:p>
        </p:txBody>
      </p:sp>
      <p:pic>
        <p:nvPicPr>
          <p:cNvPr id="3" name="Picture 2">
            <a:extLst>
              <a:ext uri="{FF2B5EF4-FFF2-40B4-BE49-F238E27FC236}">
                <a16:creationId xmlns:a16="http://schemas.microsoft.com/office/drawing/2014/main" id="{67EF122D-E819-45AF-96B3-89C39CD7CF9A}"/>
              </a:ext>
            </a:extLst>
          </p:cNvPr>
          <p:cNvPicPr>
            <a:picLocks noChangeAspect="1"/>
          </p:cNvPicPr>
          <p:nvPr/>
        </p:nvPicPr>
        <p:blipFill>
          <a:blip r:embed="rId3"/>
          <a:stretch>
            <a:fillRect/>
          </a:stretch>
        </p:blipFill>
        <p:spPr>
          <a:xfrm>
            <a:off x="1031673" y="2788959"/>
            <a:ext cx="3343275" cy="3314700"/>
          </a:xfrm>
          <a:prstGeom prst="rect">
            <a:avLst/>
          </a:prstGeom>
        </p:spPr>
      </p:pic>
    </p:spTree>
    <p:extLst>
      <p:ext uri="{BB962C8B-B14F-4D97-AF65-F5344CB8AC3E}">
        <p14:creationId xmlns:p14="http://schemas.microsoft.com/office/powerpoint/2010/main" val="637439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0DEC7-1EB8-42C6-9608-4CFD9D92615D}"/>
              </a:ext>
            </a:extLst>
          </p:cNvPr>
          <p:cNvSpPr>
            <a:spLocks noGrp="1"/>
          </p:cNvSpPr>
          <p:nvPr>
            <p:ph type="title"/>
          </p:nvPr>
        </p:nvSpPr>
        <p:spPr/>
        <p:txBody>
          <a:bodyPr/>
          <a:lstStyle/>
          <a:p>
            <a:r>
              <a:rPr lang="nl-NL" dirty="0"/>
              <a:t>Voorbeeld: handgeschreven 9</a:t>
            </a:r>
          </a:p>
        </p:txBody>
      </p:sp>
      <p:sp>
        <p:nvSpPr>
          <p:cNvPr id="4" name="Content Placeholder 2">
            <a:extLst>
              <a:ext uri="{FF2B5EF4-FFF2-40B4-BE49-F238E27FC236}">
                <a16:creationId xmlns:a16="http://schemas.microsoft.com/office/drawing/2014/main" id="{6E8EE393-385E-41D9-B2C5-AAB19D22F29E}"/>
              </a:ext>
            </a:extLst>
          </p:cNvPr>
          <p:cNvSpPr txBox="1">
            <a:spLocks/>
          </p:cNvSpPr>
          <p:nvPr/>
        </p:nvSpPr>
        <p:spPr>
          <a:xfrm>
            <a:off x="6571211" y="2290097"/>
            <a:ext cx="5821786" cy="4336048"/>
          </a:xfrm>
          <a:prstGeom prst="rect">
            <a:avLst/>
          </a:prstGeom>
          <a:effectLst>
            <a:outerShdw blurRad="50800" dir="14400000">
              <a:srgbClr val="000000">
                <a:alpha val="40000"/>
              </a:srgbClr>
            </a:outerShdw>
          </a:effectLst>
        </p:spPr>
        <p:txBody>
          <a:bodyPr vert="horz" lIns="91440" tIns="45720" rIns="91440" bIns="45720" rtlCol="0" anchor="t">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Blip>
                <a:blip r:embed="rId2"/>
              </a:buBlip>
            </a:pPr>
            <a:r>
              <a:rPr lang="nl-NL" sz="2800" dirty="0">
                <a:latin typeface="Nirmala UI" panose="020B0502040204020203" pitchFamily="34" charset="0"/>
                <a:cs typeface="Nirmala UI" panose="020B0502040204020203" pitchFamily="34" charset="0"/>
              </a:rPr>
              <a:t>Input is een matrix</a:t>
            </a:r>
            <a:br>
              <a:rPr lang="nl-NL" sz="2800" dirty="0">
                <a:latin typeface="Nirmala UI" panose="020B0502040204020203" pitchFamily="34" charset="0"/>
                <a:cs typeface="Nirmala UI" panose="020B0502040204020203" pitchFamily="34" charset="0"/>
              </a:rPr>
            </a:br>
            <a:r>
              <a:rPr lang="nl-NL" sz="2800" dirty="0">
                <a:latin typeface="Nirmala UI" panose="020B0502040204020203" pitchFamily="34" charset="0"/>
                <a:cs typeface="Nirmala UI" panose="020B0502040204020203" pitchFamily="34" charset="0"/>
              </a:rPr>
              <a:t>28 x 28 = 784 pixels</a:t>
            </a:r>
          </a:p>
          <a:p>
            <a:pPr>
              <a:buBlip>
                <a:blip r:embed="rId2"/>
              </a:buBlip>
            </a:pPr>
            <a:endParaRPr lang="nl-NL" sz="2800" dirty="0">
              <a:latin typeface="Nirmala UI" panose="020B0502040204020203" pitchFamily="34" charset="0"/>
              <a:cs typeface="Nirmala UI" panose="020B0502040204020203" pitchFamily="34" charset="0"/>
            </a:endParaRPr>
          </a:p>
          <a:p>
            <a:pPr>
              <a:buBlip>
                <a:blip r:embed="rId2"/>
              </a:buBlip>
            </a:pPr>
            <a:r>
              <a:rPr lang="nl-NL" sz="2800" dirty="0">
                <a:latin typeface="Nirmala UI" panose="020B0502040204020203" pitchFamily="34" charset="0"/>
                <a:cs typeface="Nirmala UI" panose="020B0502040204020203" pitchFamily="34" charset="0"/>
              </a:rPr>
              <a:t>Elke pixel heeft een grijswaarde</a:t>
            </a:r>
            <a:br>
              <a:rPr lang="nl-NL" sz="2800" dirty="0">
                <a:latin typeface="Nirmala UI" panose="020B0502040204020203" pitchFamily="34" charset="0"/>
                <a:cs typeface="Nirmala UI" panose="020B0502040204020203" pitchFamily="34" charset="0"/>
              </a:rPr>
            </a:br>
            <a:r>
              <a:rPr lang="nl-NL" sz="2800" dirty="0">
                <a:latin typeface="Nirmala UI" panose="020B0502040204020203" pitchFamily="34" charset="0"/>
                <a:cs typeface="Nirmala UI" panose="020B0502040204020203" pitchFamily="34" charset="0"/>
              </a:rPr>
              <a:t>tussen 0 en 1</a:t>
            </a:r>
          </a:p>
          <a:p>
            <a:pPr>
              <a:buBlip>
                <a:blip r:embed="rId2"/>
              </a:buBlip>
            </a:pPr>
            <a:endParaRPr lang="nl-NL" sz="2800" dirty="0">
              <a:latin typeface="Nirmala UI" panose="020B0502040204020203" pitchFamily="34" charset="0"/>
              <a:cs typeface="Nirmala UI" panose="020B0502040204020203" pitchFamily="34" charset="0"/>
            </a:endParaRPr>
          </a:p>
          <a:p>
            <a:pPr>
              <a:buBlip>
                <a:blip r:embed="rId2"/>
              </a:buBlip>
            </a:pPr>
            <a:endParaRPr lang="nl-NL" sz="2600" dirty="0">
              <a:latin typeface="Nirmala UI" panose="020B0502040204020203" pitchFamily="34" charset="0"/>
              <a:cs typeface="Nirmala UI" panose="020B0502040204020203" pitchFamily="34" charset="0"/>
            </a:endParaRPr>
          </a:p>
          <a:p>
            <a:pPr>
              <a:buBlip>
                <a:blip r:embed="rId2"/>
              </a:buBlip>
            </a:pPr>
            <a:endParaRPr lang="nl-NL" sz="2800" dirty="0">
              <a:latin typeface="Nirmala UI" panose="020B0502040204020203" pitchFamily="34" charset="0"/>
              <a:cs typeface="Nirmala UI" panose="020B0502040204020203" pitchFamily="34" charset="0"/>
            </a:endParaRPr>
          </a:p>
        </p:txBody>
      </p:sp>
      <p:pic>
        <p:nvPicPr>
          <p:cNvPr id="5" name="Picture 4">
            <a:extLst>
              <a:ext uri="{FF2B5EF4-FFF2-40B4-BE49-F238E27FC236}">
                <a16:creationId xmlns:a16="http://schemas.microsoft.com/office/drawing/2014/main" id="{C239DC31-7C99-42C3-8E27-E5D4A57A479B}"/>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561974" y="1809750"/>
            <a:ext cx="5534025" cy="5048250"/>
          </a:xfrm>
          <a:prstGeom prst="rect">
            <a:avLst/>
          </a:prstGeom>
        </p:spPr>
      </p:pic>
    </p:spTree>
    <p:extLst>
      <p:ext uri="{BB962C8B-B14F-4D97-AF65-F5344CB8AC3E}">
        <p14:creationId xmlns:p14="http://schemas.microsoft.com/office/powerpoint/2010/main" val="3881110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C1E9E-952F-445B-9DD7-7E6F3DF202F5}"/>
              </a:ext>
            </a:extLst>
          </p:cNvPr>
          <p:cNvSpPr>
            <a:spLocks noGrp="1"/>
          </p:cNvSpPr>
          <p:nvPr>
            <p:ph type="title"/>
          </p:nvPr>
        </p:nvSpPr>
        <p:spPr/>
        <p:txBody>
          <a:bodyPr/>
          <a:lstStyle/>
          <a:p>
            <a:r>
              <a:rPr lang="nl-NL" dirty="0"/>
              <a:t>Dus wat willen wij dat de computer doet?</a:t>
            </a:r>
          </a:p>
        </p:txBody>
      </p:sp>
      <p:sp>
        <p:nvSpPr>
          <p:cNvPr id="6" name="Content Placeholder 2">
            <a:extLst>
              <a:ext uri="{FF2B5EF4-FFF2-40B4-BE49-F238E27FC236}">
                <a16:creationId xmlns:a16="http://schemas.microsoft.com/office/drawing/2014/main" id="{D81A5B19-E4DA-4000-B596-8A09FE0C3F4E}"/>
              </a:ext>
            </a:extLst>
          </p:cNvPr>
          <p:cNvSpPr txBox="1">
            <a:spLocks/>
          </p:cNvSpPr>
          <p:nvPr/>
        </p:nvSpPr>
        <p:spPr>
          <a:xfrm>
            <a:off x="1142469" y="2508602"/>
            <a:ext cx="9907060" cy="1245713"/>
          </a:xfrm>
          <a:prstGeom prst="rect">
            <a:avLst/>
          </a:prstGeom>
          <a:effectLst>
            <a:outerShdw blurRad="50800" dir="14400000">
              <a:srgbClr val="000000">
                <a:alpha val="40000"/>
              </a:srgbClr>
            </a:outerShdw>
          </a:effectLst>
        </p:spPr>
        <p:txBody>
          <a:bodyPr vert="horz" lIns="91440" tIns="45720" rIns="91440" bIns="45720" rtlCol="0" anchor="t">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buNone/>
            </a:pPr>
            <a:r>
              <a:rPr lang="nl-NL" sz="2800" b="1" dirty="0"/>
              <a:t>Of beter gezegd wat hopen we dat de computer doet</a:t>
            </a:r>
          </a:p>
          <a:p>
            <a:pPr marL="0" indent="0">
              <a:buNone/>
            </a:pPr>
            <a:r>
              <a:rPr lang="nl-NL" sz="2800" b="1" dirty="0"/>
              <a:t>Met een matrix van grijs waardes?</a:t>
            </a:r>
          </a:p>
          <a:p>
            <a:pPr marL="0" indent="0">
              <a:buNone/>
            </a:pPr>
            <a:endParaRPr lang="nl-NL" sz="2800" b="1" dirty="0"/>
          </a:p>
        </p:txBody>
      </p:sp>
    </p:spTree>
    <p:extLst>
      <p:ext uri="{BB962C8B-B14F-4D97-AF65-F5344CB8AC3E}">
        <p14:creationId xmlns:p14="http://schemas.microsoft.com/office/powerpoint/2010/main" val="3136057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C1E9E-952F-445B-9DD7-7E6F3DF202F5}"/>
              </a:ext>
            </a:extLst>
          </p:cNvPr>
          <p:cNvSpPr>
            <a:spLocks noGrp="1"/>
          </p:cNvSpPr>
          <p:nvPr>
            <p:ph type="title"/>
          </p:nvPr>
        </p:nvSpPr>
        <p:spPr/>
        <p:txBody>
          <a:bodyPr/>
          <a:lstStyle/>
          <a:p>
            <a:r>
              <a:rPr lang="nl-NL" dirty="0"/>
              <a:t>Dus wat willen wij dat de computer doet?</a:t>
            </a:r>
          </a:p>
        </p:txBody>
      </p:sp>
      <p:sp>
        <p:nvSpPr>
          <p:cNvPr id="6" name="Content Placeholder 2">
            <a:extLst>
              <a:ext uri="{FF2B5EF4-FFF2-40B4-BE49-F238E27FC236}">
                <a16:creationId xmlns:a16="http://schemas.microsoft.com/office/drawing/2014/main" id="{D81A5B19-E4DA-4000-B596-8A09FE0C3F4E}"/>
              </a:ext>
            </a:extLst>
          </p:cNvPr>
          <p:cNvSpPr txBox="1">
            <a:spLocks/>
          </p:cNvSpPr>
          <p:nvPr/>
        </p:nvSpPr>
        <p:spPr>
          <a:xfrm>
            <a:off x="1400898" y="2247627"/>
            <a:ext cx="9907060" cy="1102241"/>
          </a:xfrm>
          <a:prstGeom prst="rect">
            <a:avLst/>
          </a:prstGeom>
          <a:effectLst>
            <a:outerShdw blurRad="50800" dir="14400000">
              <a:srgbClr val="000000">
                <a:alpha val="40000"/>
              </a:srgbClr>
            </a:outerShdw>
          </a:effectLst>
        </p:spPr>
        <p:txBody>
          <a:bodyPr vert="horz" lIns="91440" tIns="45720" rIns="91440" bIns="45720" rtlCol="0" anchor="t">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buNone/>
            </a:pPr>
            <a:r>
              <a:rPr lang="nl-NL" sz="2800" b="1" dirty="0"/>
              <a:t>Wij willen dat de computer een matrix van grijs waardes kan omzetten naar een getal.</a:t>
            </a:r>
          </a:p>
        </p:txBody>
      </p:sp>
      <p:pic>
        <p:nvPicPr>
          <p:cNvPr id="4" name="Picture 3">
            <a:extLst>
              <a:ext uri="{FF2B5EF4-FFF2-40B4-BE49-F238E27FC236}">
                <a16:creationId xmlns:a16="http://schemas.microsoft.com/office/drawing/2014/main" id="{22D4D767-9B57-4DD9-81AB-CAAE0E3341C6}"/>
              </a:ext>
            </a:extLst>
          </p:cNvPr>
          <p:cNvPicPr>
            <a:picLocks noChangeAspect="1"/>
          </p:cNvPicPr>
          <p:nvPr/>
        </p:nvPicPr>
        <p:blipFill>
          <a:blip r:embed="rId2"/>
          <a:stretch>
            <a:fillRect/>
          </a:stretch>
        </p:blipFill>
        <p:spPr>
          <a:xfrm>
            <a:off x="1884148" y="3164545"/>
            <a:ext cx="8423701" cy="3246267"/>
          </a:xfrm>
          <a:prstGeom prst="rect">
            <a:avLst/>
          </a:prstGeom>
        </p:spPr>
      </p:pic>
    </p:spTree>
    <p:extLst>
      <p:ext uri="{BB962C8B-B14F-4D97-AF65-F5344CB8AC3E}">
        <p14:creationId xmlns:p14="http://schemas.microsoft.com/office/powerpoint/2010/main" val="2727954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Geschiedenis: 1960-1990</a:t>
            </a:r>
          </a:p>
        </p:txBody>
      </p:sp>
      <p:sp>
        <p:nvSpPr>
          <p:cNvPr id="3" name="Content Placeholder 2"/>
          <p:cNvSpPr txBox="1">
            <a:spLocks/>
          </p:cNvSpPr>
          <p:nvPr/>
        </p:nvSpPr>
        <p:spPr>
          <a:xfrm>
            <a:off x="523702" y="2302329"/>
            <a:ext cx="11205556" cy="4336048"/>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Blip>
                <a:blip r:embed="rId3"/>
              </a:buBlip>
            </a:pPr>
            <a:r>
              <a:rPr lang="nl-NL" sz="2800" dirty="0">
                <a:latin typeface="Nirmala UI" panose="020B0502040204020203" pitchFamily="34" charset="0"/>
                <a:cs typeface="Nirmala UI" panose="020B0502040204020203" pitchFamily="34" charset="0"/>
              </a:rPr>
              <a:t>Universiteiten beginnen onderzoek naar AI</a:t>
            </a:r>
          </a:p>
          <a:p>
            <a:pPr>
              <a:buBlip>
                <a:blip r:embed="rId3"/>
              </a:buBlip>
            </a:pPr>
            <a:r>
              <a:rPr lang="nl-NL" sz="2800" dirty="0">
                <a:latin typeface="Nirmala UI" panose="020B0502040204020203" pitchFamily="34" charset="0"/>
                <a:cs typeface="Nirmala UI" panose="020B0502040204020203" pitchFamily="34" charset="0"/>
              </a:rPr>
              <a:t>Het MIT project ‘The Summer </a:t>
            </a:r>
            <a:r>
              <a:rPr lang="nl-NL" sz="2800" dirty="0" err="1">
                <a:latin typeface="Nirmala UI" panose="020B0502040204020203" pitchFamily="34" charset="0"/>
                <a:cs typeface="Nirmala UI" panose="020B0502040204020203" pitchFamily="34" charset="0"/>
              </a:rPr>
              <a:t>Vision</a:t>
            </a:r>
            <a:r>
              <a:rPr lang="nl-NL" sz="2800" dirty="0">
                <a:latin typeface="Nirmala UI" panose="020B0502040204020203" pitchFamily="34" charset="0"/>
                <a:cs typeface="Nirmala UI" panose="020B0502040204020203" pitchFamily="34" charset="0"/>
              </a:rPr>
              <a:t>’</a:t>
            </a:r>
            <a:br>
              <a:rPr lang="nl-NL" sz="2800" dirty="0">
                <a:latin typeface="Nirmala UI" panose="020B0502040204020203" pitchFamily="34" charset="0"/>
                <a:cs typeface="Nirmala UI" panose="020B0502040204020203" pitchFamily="34" charset="0"/>
              </a:rPr>
            </a:br>
            <a:r>
              <a:rPr lang="nl-NL" sz="2800" dirty="0">
                <a:latin typeface="Nirmala UI" panose="020B0502040204020203" pitchFamily="34" charset="0"/>
                <a:cs typeface="Nirmala UI" panose="020B0502040204020203" pitchFamily="34" charset="0"/>
              </a:rPr>
              <a:t>was grandioos mislukt (</a:t>
            </a:r>
            <a:r>
              <a:rPr lang="nl-NL" sz="2800" dirty="0" err="1">
                <a:latin typeface="Nirmala UI" panose="020B0502040204020203" pitchFamily="34" charset="0"/>
                <a:cs typeface="Nirmala UI" panose="020B0502040204020203" pitchFamily="34" charset="0"/>
              </a:rPr>
              <a:t>Pattern</a:t>
            </a:r>
            <a:r>
              <a:rPr lang="nl-NL" sz="2800" dirty="0">
                <a:latin typeface="Nirmala UI" panose="020B0502040204020203" pitchFamily="34" charset="0"/>
                <a:cs typeface="Nirmala UI" panose="020B0502040204020203" pitchFamily="34" charset="0"/>
              </a:rPr>
              <a:t> </a:t>
            </a:r>
            <a:r>
              <a:rPr lang="nl-NL" sz="2800" dirty="0" err="1">
                <a:latin typeface="Nirmala UI" panose="020B0502040204020203" pitchFamily="34" charset="0"/>
                <a:cs typeface="Nirmala UI" panose="020B0502040204020203" pitchFamily="34" charset="0"/>
              </a:rPr>
              <a:t>recognition</a:t>
            </a:r>
            <a:r>
              <a:rPr lang="nl-NL" sz="2800" dirty="0">
                <a:latin typeface="Nirmala UI" panose="020B0502040204020203" pitchFamily="34" charset="0"/>
                <a:cs typeface="Nirmala UI" panose="020B0502040204020203" pitchFamily="34" charset="0"/>
              </a:rPr>
              <a:t>)</a:t>
            </a:r>
          </a:p>
          <a:p>
            <a:pPr>
              <a:buBlip>
                <a:blip r:embed="rId3"/>
              </a:buBlip>
            </a:pPr>
            <a:endParaRPr lang="nl-NL" sz="2800" dirty="0">
              <a:latin typeface="Nirmala UI" panose="020B0502040204020203" pitchFamily="34" charset="0"/>
              <a:cs typeface="Nirmala UI" panose="020B0502040204020203" pitchFamily="34" charset="0"/>
            </a:endParaRPr>
          </a:p>
          <a:p>
            <a:pPr>
              <a:buBlip>
                <a:blip r:embed="rId3"/>
              </a:buBlip>
            </a:pPr>
            <a:r>
              <a:rPr lang="nl-NL" sz="2800" dirty="0">
                <a:latin typeface="Nirmala UI" panose="020B0502040204020203" pitchFamily="34" charset="0"/>
                <a:cs typeface="Nirmala UI" panose="020B0502040204020203" pitchFamily="34" charset="0"/>
              </a:rPr>
              <a:t>Toch een positieve toekomst</a:t>
            </a:r>
          </a:p>
          <a:p>
            <a:pPr lvl="1">
              <a:buBlip>
                <a:blip r:embed="rId3"/>
              </a:buBlip>
            </a:pPr>
            <a:r>
              <a:rPr lang="nl-NL" sz="2600" dirty="0" err="1">
                <a:latin typeface="Nirmala UI" panose="020B0502040204020203" pitchFamily="34" charset="0"/>
                <a:cs typeface="Nirmala UI" panose="020B0502040204020203" pitchFamily="34" charset="0"/>
              </a:rPr>
              <a:t>Extraction</a:t>
            </a:r>
            <a:r>
              <a:rPr lang="nl-NL" sz="2600" dirty="0">
                <a:latin typeface="Nirmala UI" panose="020B0502040204020203" pitchFamily="34" charset="0"/>
                <a:cs typeface="Nirmala UI" panose="020B0502040204020203" pitchFamily="34" charset="0"/>
              </a:rPr>
              <a:t> of </a:t>
            </a:r>
            <a:r>
              <a:rPr lang="nl-NL" sz="2600" dirty="0" err="1">
                <a:latin typeface="Nirmala UI" panose="020B0502040204020203" pitchFamily="34" charset="0"/>
                <a:cs typeface="Nirmala UI" panose="020B0502040204020203" pitchFamily="34" charset="0"/>
              </a:rPr>
              <a:t>edges</a:t>
            </a:r>
            <a:endParaRPr lang="nl-NL" sz="2600" dirty="0">
              <a:latin typeface="Nirmala UI" panose="020B0502040204020203" pitchFamily="34" charset="0"/>
              <a:cs typeface="Nirmala UI" panose="020B0502040204020203" pitchFamily="34" charset="0"/>
            </a:endParaRPr>
          </a:p>
          <a:p>
            <a:pPr lvl="1">
              <a:buBlip>
                <a:blip r:embed="rId3"/>
              </a:buBlip>
            </a:pPr>
            <a:r>
              <a:rPr lang="nl-NL" sz="2600" dirty="0">
                <a:latin typeface="Nirmala UI" panose="020B0502040204020203" pitchFamily="34" charset="0"/>
                <a:cs typeface="Nirmala UI" panose="020B0502040204020203" pitchFamily="34" charset="0"/>
              </a:rPr>
              <a:t>Optical flow</a:t>
            </a:r>
          </a:p>
          <a:p>
            <a:pPr lvl="1">
              <a:buBlip>
                <a:blip r:embed="rId3"/>
              </a:buBlip>
            </a:pPr>
            <a:r>
              <a:rPr lang="nl-NL" sz="2600" dirty="0">
                <a:latin typeface="Nirmala UI" panose="020B0502040204020203" pitchFamily="34" charset="0"/>
                <a:cs typeface="Nirmala UI" panose="020B0502040204020203" pitchFamily="34" charset="0"/>
              </a:rPr>
              <a:t>Motion </a:t>
            </a:r>
            <a:r>
              <a:rPr lang="nl-NL" sz="2600" dirty="0" err="1">
                <a:latin typeface="Nirmala UI" panose="020B0502040204020203" pitchFamily="34" charset="0"/>
                <a:cs typeface="Nirmala UI" panose="020B0502040204020203" pitchFamily="34" charset="0"/>
              </a:rPr>
              <a:t>Estimation</a:t>
            </a:r>
            <a:endParaRPr lang="nl-NL" sz="2600" dirty="0">
              <a:latin typeface="Nirmala UI" panose="020B0502040204020203" pitchFamily="34" charset="0"/>
              <a:cs typeface="Nirmala UI" panose="020B0502040204020203" pitchFamily="34" charset="0"/>
            </a:endParaRPr>
          </a:p>
          <a:p>
            <a:pPr>
              <a:buBlip>
                <a:blip r:embed="rId3"/>
              </a:buBlip>
            </a:pPr>
            <a:endParaRPr lang="nl-NL" sz="2800" dirty="0">
              <a:latin typeface="Nirmala UI" panose="020B0502040204020203" pitchFamily="34" charset="0"/>
              <a:cs typeface="Nirmala UI" panose="020B0502040204020203" pitchFamily="34" charset="0"/>
            </a:endParaRPr>
          </a:p>
        </p:txBody>
      </p:sp>
      <p:sp>
        <p:nvSpPr>
          <p:cNvPr id="6" name="AutoShape 4" descr="Afbeeldingsresultaat voor angular"/>
          <p:cNvSpPr>
            <a:spLocks noChangeAspect="1" noChangeArrowheads="1"/>
          </p:cNvSpPr>
          <p:nvPr/>
        </p:nvSpPr>
        <p:spPr bwMode="auto">
          <a:xfrm>
            <a:off x="5312157" y="2621842"/>
            <a:ext cx="1830796" cy="183080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NL"/>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77792" y="416949"/>
            <a:ext cx="1173563" cy="1328820"/>
          </a:xfrm>
          <a:prstGeom prst="rect">
            <a:avLst/>
          </a:prstGeom>
        </p:spPr>
      </p:pic>
      <p:pic>
        <p:nvPicPr>
          <p:cNvPr id="7" name="Picture 6" descr="A close up of text on a white background&#10;&#10;Description generated with high confidence">
            <a:extLst>
              <a:ext uri="{FF2B5EF4-FFF2-40B4-BE49-F238E27FC236}">
                <a16:creationId xmlns:a16="http://schemas.microsoft.com/office/drawing/2014/main" id="{7BB19B5D-45F2-4756-B0B6-013F1C4B04BF}"/>
              </a:ext>
            </a:extLst>
          </p:cNvPr>
          <p:cNvPicPr>
            <a:picLocks noChangeAspect="1"/>
          </p:cNvPicPr>
          <p:nvPr/>
        </p:nvPicPr>
        <p:blipFill>
          <a:blip r:embed="rId4"/>
          <a:stretch>
            <a:fillRect/>
          </a:stretch>
        </p:blipFill>
        <p:spPr>
          <a:xfrm>
            <a:off x="9284677" y="1940956"/>
            <a:ext cx="2860431" cy="4925662"/>
          </a:xfrm>
          <a:prstGeom prst="rect">
            <a:avLst/>
          </a:prstGeom>
        </p:spPr>
      </p:pic>
    </p:spTree>
    <p:extLst>
      <p:ext uri="{BB962C8B-B14F-4D97-AF65-F5344CB8AC3E}">
        <p14:creationId xmlns:p14="http://schemas.microsoft.com/office/powerpoint/2010/main" val="24318960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63EA1-5D13-40D6-8452-63C64AE7FC68}"/>
              </a:ext>
            </a:extLst>
          </p:cNvPr>
          <p:cNvSpPr>
            <a:spLocks noGrp="1"/>
          </p:cNvSpPr>
          <p:nvPr>
            <p:ph type="title"/>
          </p:nvPr>
        </p:nvSpPr>
        <p:spPr/>
        <p:txBody>
          <a:bodyPr/>
          <a:lstStyle/>
          <a:p>
            <a:r>
              <a:rPr lang="nl-NL" dirty="0"/>
              <a:t>Eerst een stap terug in de tijd</a:t>
            </a:r>
          </a:p>
        </p:txBody>
      </p:sp>
      <p:pic>
        <p:nvPicPr>
          <p:cNvPr id="3" name="Picture 2" descr="A close up of text on a white background&#10;&#10;Description generated with high confidence">
            <a:extLst>
              <a:ext uri="{FF2B5EF4-FFF2-40B4-BE49-F238E27FC236}">
                <a16:creationId xmlns:a16="http://schemas.microsoft.com/office/drawing/2014/main" id="{19BDFF79-3843-4B2C-A4EE-95F29DBB79CC}"/>
              </a:ext>
            </a:extLst>
          </p:cNvPr>
          <p:cNvPicPr>
            <a:picLocks noChangeAspect="1"/>
          </p:cNvPicPr>
          <p:nvPr/>
        </p:nvPicPr>
        <p:blipFill>
          <a:blip r:embed="rId2"/>
          <a:stretch>
            <a:fillRect/>
          </a:stretch>
        </p:blipFill>
        <p:spPr>
          <a:xfrm>
            <a:off x="4665783" y="1932338"/>
            <a:ext cx="2860431" cy="4925662"/>
          </a:xfrm>
          <a:prstGeom prst="rect">
            <a:avLst/>
          </a:prstGeom>
        </p:spPr>
      </p:pic>
    </p:spTree>
    <p:extLst>
      <p:ext uri="{BB962C8B-B14F-4D97-AF65-F5344CB8AC3E}">
        <p14:creationId xmlns:p14="http://schemas.microsoft.com/office/powerpoint/2010/main" val="22365811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448148-E927-4600-AB11-9C196FDAF5F9}"/>
              </a:ext>
            </a:extLst>
          </p:cNvPr>
          <p:cNvSpPr>
            <a:spLocks noGrp="1"/>
          </p:cNvSpPr>
          <p:nvPr>
            <p:ph type="title"/>
          </p:nvPr>
        </p:nvSpPr>
        <p:spPr/>
        <p:txBody>
          <a:bodyPr/>
          <a:lstStyle/>
          <a:p>
            <a:r>
              <a:rPr lang="nl-NL" dirty="0"/>
              <a:t>Geschiedenis</a:t>
            </a:r>
          </a:p>
        </p:txBody>
      </p:sp>
      <p:pic>
        <p:nvPicPr>
          <p:cNvPr id="4" name="Picture 3" descr="A screenshot of a cell phone&#10;&#10;Description generated with very high confidence">
            <a:extLst>
              <a:ext uri="{FF2B5EF4-FFF2-40B4-BE49-F238E27FC236}">
                <a16:creationId xmlns:a16="http://schemas.microsoft.com/office/drawing/2014/main" id="{420467FF-85CF-41E6-9902-977471EE42F7}"/>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2950235" y="1255258"/>
            <a:ext cx="9241766" cy="5878790"/>
          </a:xfrm>
          <a:prstGeom prst="rect">
            <a:avLst/>
          </a:prstGeom>
        </p:spPr>
      </p:pic>
    </p:spTree>
    <p:extLst>
      <p:ext uri="{BB962C8B-B14F-4D97-AF65-F5344CB8AC3E}">
        <p14:creationId xmlns:p14="http://schemas.microsoft.com/office/powerpoint/2010/main" val="35224097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descr="A close up of a map&#10;&#10;Description generated with high confidence">
            <a:extLst>
              <a:ext uri="{FF2B5EF4-FFF2-40B4-BE49-F238E27FC236}">
                <a16:creationId xmlns:a16="http://schemas.microsoft.com/office/drawing/2014/main" id="{2231F5A5-C19B-48B3-A00B-F89F9F66B199}"/>
              </a:ext>
            </a:extLst>
          </p:cNvPr>
          <p:cNvPicPr>
            <a:picLocks noChangeAspect="1"/>
          </p:cNvPicPr>
          <p:nvPr/>
        </p:nvPicPr>
        <p:blipFill>
          <a:blip r:embed="rId2"/>
          <a:stretch>
            <a:fillRect/>
          </a:stretch>
        </p:blipFill>
        <p:spPr>
          <a:xfrm>
            <a:off x="381000" y="185737"/>
            <a:ext cx="11430000" cy="6486525"/>
          </a:xfrm>
          <a:prstGeom prst="rect">
            <a:avLst/>
          </a:prstGeom>
        </p:spPr>
      </p:pic>
    </p:spTree>
    <p:extLst>
      <p:ext uri="{BB962C8B-B14F-4D97-AF65-F5344CB8AC3E}">
        <p14:creationId xmlns:p14="http://schemas.microsoft.com/office/powerpoint/2010/main" val="14260878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Geschiedenis: 1990~</a:t>
            </a:r>
          </a:p>
        </p:txBody>
      </p:sp>
      <p:sp>
        <p:nvSpPr>
          <p:cNvPr id="3" name="Content Placeholder 2"/>
          <p:cNvSpPr txBox="1">
            <a:spLocks/>
          </p:cNvSpPr>
          <p:nvPr/>
        </p:nvSpPr>
        <p:spPr>
          <a:xfrm>
            <a:off x="523702" y="2302329"/>
            <a:ext cx="11205556" cy="4336048"/>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Blip>
                <a:blip r:embed="rId3"/>
              </a:buBlip>
            </a:pPr>
            <a:r>
              <a:rPr lang="nl-NL" sz="2800" dirty="0">
                <a:latin typeface="Nirmala UI" panose="020B0502040204020203" pitchFamily="34" charset="0"/>
                <a:cs typeface="Nirmala UI" panose="020B0502040204020203" pitchFamily="34" charset="0"/>
              </a:rPr>
              <a:t>AI Spring</a:t>
            </a:r>
          </a:p>
          <a:p>
            <a:pPr>
              <a:buBlip>
                <a:blip r:embed="rId3"/>
              </a:buBlip>
            </a:pPr>
            <a:r>
              <a:rPr lang="nl-NL" sz="2800" dirty="0">
                <a:latin typeface="Nirmala UI" panose="020B0502040204020203" pitchFamily="34" charset="0"/>
                <a:cs typeface="Nirmala UI" panose="020B0502040204020203" pitchFamily="34" charset="0"/>
              </a:rPr>
              <a:t>Nieuwe ontwikkelingen in mathematische modellen</a:t>
            </a:r>
          </a:p>
          <a:p>
            <a:pPr lvl="1">
              <a:buBlip>
                <a:blip r:embed="rId3"/>
              </a:buBlip>
            </a:pPr>
            <a:r>
              <a:rPr lang="nl-NL" sz="2600" dirty="0" err="1">
                <a:latin typeface="Nirmala UI" panose="020B0502040204020203" pitchFamily="34" charset="0"/>
                <a:cs typeface="Nirmala UI" panose="020B0502040204020203" pitchFamily="34" charset="0"/>
              </a:rPr>
              <a:t>Markov</a:t>
            </a:r>
            <a:r>
              <a:rPr lang="nl-NL" sz="2600" dirty="0">
                <a:latin typeface="Nirmala UI" panose="020B0502040204020203" pitchFamily="34" charset="0"/>
                <a:cs typeface="Nirmala UI" panose="020B0502040204020203" pitchFamily="34" charset="0"/>
              </a:rPr>
              <a:t> random fields</a:t>
            </a:r>
          </a:p>
          <a:p>
            <a:pPr lvl="1">
              <a:buBlip>
                <a:blip r:embed="rId3"/>
              </a:buBlip>
            </a:pPr>
            <a:r>
              <a:rPr lang="nl-NL" sz="2600" dirty="0" err="1">
                <a:latin typeface="Nirmala UI" panose="020B0502040204020203" pitchFamily="34" charset="0"/>
                <a:cs typeface="Nirmala UI" panose="020B0502040204020203" pitchFamily="34" charset="0"/>
              </a:rPr>
              <a:t>Eigenface</a:t>
            </a:r>
            <a:endParaRPr lang="nl-NL" sz="2600" dirty="0">
              <a:latin typeface="Nirmala UI" panose="020B0502040204020203" pitchFamily="34" charset="0"/>
              <a:cs typeface="Nirmala UI" panose="020B0502040204020203" pitchFamily="34" charset="0"/>
            </a:endParaRPr>
          </a:p>
          <a:p>
            <a:pPr lvl="1">
              <a:buBlip>
                <a:blip r:embed="rId3"/>
              </a:buBlip>
            </a:pPr>
            <a:r>
              <a:rPr lang="nl-NL" sz="2600" dirty="0" err="1">
                <a:latin typeface="Nirmala UI" panose="020B0502040204020203" pitchFamily="34" charset="0"/>
                <a:cs typeface="Nirmala UI" panose="020B0502040204020203" pitchFamily="34" charset="0"/>
              </a:rPr>
              <a:t>Neocognitron</a:t>
            </a:r>
            <a:endParaRPr lang="nl-NL" sz="2600" dirty="0">
              <a:latin typeface="Nirmala UI" panose="020B0502040204020203" pitchFamily="34" charset="0"/>
              <a:cs typeface="Nirmala UI" panose="020B0502040204020203" pitchFamily="34" charset="0"/>
            </a:endParaRPr>
          </a:p>
          <a:p>
            <a:pPr>
              <a:buBlip>
                <a:blip r:embed="rId3"/>
              </a:buBlip>
            </a:pPr>
            <a:r>
              <a:rPr lang="nl-NL" sz="2800" dirty="0">
                <a:latin typeface="Nirmala UI" panose="020B0502040204020203" pitchFamily="34" charset="0"/>
                <a:cs typeface="Nirmala UI" panose="020B0502040204020203" pitchFamily="34" charset="0"/>
              </a:rPr>
              <a:t>Betere </a:t>
            </a:r>
            <a:r>
              <a:rPr lang="nl-NL" sz="2800" dirty="0" err="1">
                <a:latin typeface="Nirmala UI" panose="020B0502040204020203" pitchFamily="34" charset="0"/>
                <a:cs typeface="Nirmala UI" panose="020B0502040204020203" pitchFamily="34" charset="0"/>
              </a:rPr>
              <a:t>cameras</a:t>
            </a:r>
            <a:endParaRPr lang="nl-NL" sz="2800" dirty="0">
              <a:latin typeface="Nirmala UI" panose="020B0502040204020203" pitchFamily="34" charset="0"/>
              <a:cs typeface="Nirmala UI" panose="020B0502040204020203" pitchFamily="34" charset="0"/>
            </a:endParaRPr>
          </a:p>
          <a:p>
            <a:pPr>
              <a:buBlip>
                <a:blip r:embed="rId3"/>
              </a:buBlip>
            </a:pPr>
            <a:r>
              <a:rPr lang="nl-NL" sz="2800" dirty="0">
                <a:latin typeface="Nirmala UI" panose="020B0502040204020203" pitchFamily="34" charset="0"/>
                <a:cs typeface="Nirmala UI" panose="020B0502040204020203" pitchFamily="34" charset="0"/>
              </a:rPr>
              <a:t>Her opkomst feature-</a:t>
            </a:r>
            <a:r>
              <a:rPr lang="nl-NL" sz="2800" dirty="0" err="1">
                <a:latin typeface="Nirmala UI" panose="020B0502040204020203" pitchFamily="34" charset="0"/>
                <a:cs typeface="Nirmala UI" panose="020B0502040204020203" pitchFamily="34" charset="0"/>
              </a:rPr>
              <a:t>based</a:t>
            </a:r>
            <a:r>
              <a:rPr lang="nl-NL" sz="2800" dirty="0">
                <a:latin typeface="Nirmala UI" panose="020B0502040204020203" pitchFamily="34" charset="0"/>
                <a:cs typeface="Nirmala UI" panose="020B0502040204020203" pitchFamily="34" charset="0"/>
              </a:rPr>
              <a:t> methodes </a:t>
            </a:r>
          </a:p>
        </p:txBody>
      </p:sp>
      <p:sp>
        <p:nvSpPr>
          <p:cNvPr id="6" name="AutoShape 4" descr="Afbeeldingsresultaat voor angular"/>
          <p:cNvSpPr>
            <a:spLocks noChangeAspect="1" noChangeArrowheads="1"/>
          </p:cNvSpPr>
          <p:nvPr/>
        </p:nvSpPr>
        <p:spPr bwMode="auto">
          <a:xfrm>
            <a:off x="5312157" y="2621842"/>
            <a:ext cx="1830796" cy="183080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NL"/>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77792" y="416949"/>
            <a:ext cx="1173563" cy="1328820"/>
          </a:xfrm>
          <a:prstGeom prst="rect">
            <a:avLst/>
          </a:prstGeom>
        </p:spPr>
      </p:pic>
    </p:spTree>
    <p:extLst>
      <p:ext uri="{BB962C8B-B14F-4D97-AF65-F5344CB8AC3E}">
        <p14:creationId xmlns:p14="http://schemas.microsoft.com/office/powerpoint/2010/main" val="7379432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trike="sngStrike" dirty="0"/>
              <a:t>Geschiedenis</a:t>
            </a:r>
            <a:r>
              <a:rPr lang="nl-NL" dirty="0"/>
              <a:t>: Moderne tijd</a:t>
            </a:r>
          </a:p>
        </p:txBody>
      </p:sp>
      <p:sp>
        <p:nvSpPr>
          <p:cNvPr id="3" name="Content Placeholder 2"/>
          <p:cNvSpPr txBox="1">
            <a:spLocks/>
          </p:cNvSpPr>
          <p:nvPr/>
        </p:nvSpPr>
        <p:spPr>
          <a:xfrm>
            <a:off x="523702" y="2302329"/>
            <a:ext cx="11205556" cy="4336048"/>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Blip>
                <a:blip r:embed="rId3"/>
              </a:buBlip>
            </a:pPr>
            <a:r>
              <a:rPr lang="nl-NL" sz="2800" dirty="0" err="1">
                <a:latin typeface="Nirmala UI" panose="020B0502040204020203" pitchFamily="34" charset="0"/>
                <a:cs typeface="Nirmala UI" panose="020B0502040204020203" pitchFamily="34" charset="0"/>
              </a:rPr>
              <a:t>Deep</a:t>
            </a:r>
            <a:r>
              <a:rPr lang="nl-NL" sz="2800" dirty="0">
                <a:latin typeface="Nirmala UI" panose="020B0502040204020203" pitchFamily="34" charset="0"/>
                <a:cs typeface="Nirmala UI" panose="020B0502040204020203" pitchFamily="34" charset="0"/>
              </a:rPr>
              <a:t> </a:t>
            </a:r>
            <a:r>
              <a:rPr lang="nl-NL" sz="2800" dirty="0" err="1">
                <a:latin typeface="Nirmala UI" panose="020B0502040204020203" pitchFamily="34" charset="0"/>
                <a:cs typeface="Nirmala UI" panose="020B0502040204020203" pitchFamily="34" charset="0"/>
              </a:rPr>
              <a:t>learning</a:t>
            </a:r>
            <a:endParaRPr lang="nl-NL" sz="2800" dirty="0">
              <a:latin typeface="Nirmala UI" panose="020B0502040204020203" pitchFamily="34" charset="0"/>
              <a:cs typeface="Nirmala UI" panose="020B0502040204020203" pitchFamily="34" charset="0"/>
            </a:endParaRPr>
          </a:p>
          <a:p>
            <a:pPr>
              <a:buBlip>
                <a:blip r:embed="rId3"/>
              </a:buBlip>
            </a:pPr>
            <a:r>
              <a:rPr lang="nl-NL" sz="2800" dirty="0">
                <a:latin typeface="Nirmala UI" panose="020B0502040204020203" pitchFamily="34" charset="0"/>
                <a:cs typeface="Nirmala UI" panose="020B0502040204020203" pitchFamily="34" charset="0"/>
              </a:rPr>
              <a:t>Krachtige reken mogelijkheden</a:t>
            </a:r>
          </a:p>
          <a:p>
            <a:pPr>
              <a:buBlip>
                <a:blip r:embed="rId3"/>
              </a:buBlip>
            </a:pPr>
            <a:r>
              <a:rPr lang="nl-NL" sz="2800" dirty="0" err="1">
                <a:latin typeface="Nirmala UI" panose="020B0502040204020203" pitchFamily="34" charset="0"/>
                <a:cs typeface="Nirmala UI" panose="020B0502040204020203" pitchFamily="34" charset="0"/>
              </a:rPr>
              <a:t>Convolutional</a:t>
            </a:r>
            <a:r>
              <a:rPr lang="nl-NL" sz="2800" dirty="0">
                <a:latin typeface="Nirmala UI" panose="020B0502040204020203" pitchFamily="34" charset="0"/>
                <a:cs typeface="Nirmala UI" panose="020B0502040204020203" pitchFamily="34" charset="0"/>
              </a:rPr>
              <a:t> </a:t>
            </a:r>
            <a:r>
              <a:rPr lang="nl-NL" sz="2800" dirty="0" err="1">
                <a:latin typeface="Nirmala UI" panose="020B0502040204020203" pitchFamily="34" charset="0"/>
                <a:cs typeface="Nirmala UI" panose="020B0502040204020203" pitchFamily="34" charset="0"/>
              </a:rPr>
              <a:t>networks</a:t>
            </a:r>
            <a:endParaRPr lang="nl-NL" sz="2800" dirty="0">
              <a:latin typeface="Nirmala UI" panose="020B0502040204020203" pitchFamily="34" charset="0"/>
              <a:cs typeface="Nirmala UI" panose="020B0502040204020203" pitchFamily="34" charset="0"/>
            </a:endParaRPr>
          </a:p>
          <a:p>
            <a:pPr>
              <a:buBlip>
                <a:blip r:embed="rId3"/>
              </a:buBlip>
            </a:pPr>
            <a:r>
              <a:rPr lang="nl-NL" sz="2800" dirty="0">
                <a:latin typeface="Nirmala UI" panose="020B0502040204020203" pitchFamily="34" charset="0"/>
                <a:cs typeface="Nirmala UI" panose="020B0502040204020203" pitchFamily="34" charset="0"/>
              </a:rPr>
              <a:t>Toepassingen:</a:t>
            </a:r>
          </a:p>
          <a:p>
            <a:pPr lvl="1">
              <a:buBlip>
                <a:blip r:embed="rId3"/>
              </a:buBlip>
            </a:pPr>
            <a:r>
              <a:rPr lang="nl-NL" sz="2600" dirty="0">
                <a:latin typeface="Nirmala UI" panose="020B0502040204020203" pitchFamily="34" charset="0"/>
                <a:cs typeface="Nirmala UI" panose="020B0502040204020203" pitchFamily="34" charset="0"/>
              </a:rPr>
              <a:t>Autonome </a:t>
            </a:r>
            <a:r>
              <a:rPr lang="nl-NL" sz="2600" dirty="0" err="1">
                <a:latin typeface="Nirmala UI" panose="020B0502040204020203" pitchFamily="34" charset="0"/>
                <a:cs typeface="Nirmala UI" panose="020B0502040204020203" pitchFamily="34" charset="0"/>
              </a:rPr>
              <a:t>autos</a:t>
            </a:r>
            <a:endParaRPr lang="nl-NL" sz="2600" dirty="0">
              <a:latin typeface="Nirmala UI" panose="020B0502040204020203" pitchFamily="34" charset="0"/>
              <a:cs typeface="Nirmala UI" panose="020B0502040204020203" pitchFamily="34" charset="0"/>
            </a:endParaRPr>
          </a:p>
          <a:p>
            <a:pPr lvl="1">
              <a:buBlip>
                <a:blip r:embed="rId3"/>
              </a:buBlip>
            </a:pPr>
            <a:r>
              <a:rPr lang="nl-NL" sz="2600" dirty="0">
                <a:latin typeface="Nirmala UI" panose="020B0502040204020203" pitchFamily="34" charset="0"/>
                <a:cs typeface="Nirmala UI" panose="020B0502040204020203" pitchFamily="34" charset="0"/>
              </a:rPr>
              <a:t>Gezichtsherkenning</a:t>
            </a:r>
          </a:p>
          <a:p>
            <a:pPr>
              <a:buBlip>
                <a:blip r:embed="rId3"/>
              </a:buBlip>
            </a:pPr>
            <a:endParaRPr lang="nl-NL" sz="2800" dirty="0">
              <a:latin typeface="Nirmala UI" panose="020B0502040204020203" pitchFamily="34" charset="0"/>
              <a:cs typeface="Nirmala UI" panose="020B0502040204020203" pitchFamily="34" charset="0"/>
            </a:endParaRPr>
          </a:p>
        </p:txBody>
      </p:sp>
      <p:sp>
        <p:nvSpPr>
          <p:cNvPr id="6" name="AutoShape 4" descr="Afbeeldingsresultaat voor angular"/>
          <p:cNvSpPr>
            <a:spLocks noChangeAspect="1" noChangeArrowheads="1"/>
          </p:cNvSpPr>
          <p:nvPr/>
        </p:nvSpPr>
        <p:spPr bwMode="auto">
          <a:xfrm>
            <a:off x="5312157" y="2621842"/>
            <a:ext cx="1830796" cy="183080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NL"/>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77792" y="416949"/>
            <a:ext cx="1173563" cy="1328820"/>
          </a:xfrm>
          <a:prstGeom prst="rect">
            <a:avLst/>
          </a:prstGeom>
        </p:spPr>
      </p:pic>
    </p:spTree>
    <p:extLst>
      <p:ext uri="{BB962C8B-B14F-4D97-AF65-F5344CB8AC3E}">
        <p14:creationId xmlns:p14="http://schemas.microsoft.com/office/powerpoint/2010/main" val="4264845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par>
                          <p:cTn id="23" fill="hold">
                            <p:stCondLst>
                              <p:cond delay="500"/>
                            </p:stCondLst>
                            <p:childTnLst>
                              <p:par>
                                <p:cTn id="24" presetID="10" presetClass="entr" presetSubtype="0" fill="hold" nodeType="after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500"/>
                                        <p:tgtEl>
                                          <p:spTgt spid="3">
                                            <p:txEl>
                                              <p:pRg st="4" end="4"/>
                                            </p:txEl>
                                          </p:spTgt>
                                        </p:tgtEl>
                                      </p:cBhvr>
                                    </p:animEffect>
                                  </p:childTnLst>
                                </p:cTn>
                              </p:par>
                            </p:childTnLst>
                          </p:cTn>
                        </p:par>
                        <p:par>
                          <p:cTn id="27" fill="hold">
                            <p:stCondLst>
                              <p:cond delay="1000"/>
                            </p:stCondLst>
                            <p:childTnLst>
                              <p:par>
                                <p:cTn id="28" presetID="10" presetClass="entr" presetSubtype="0" fill="hold" nodeType="after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0517" y="588498"/>
            <a:ext cx="8230968" cy="3463383"/>
          </a:xfrm>
          <a:prstGeom prst="rect">
            <a:avLst/>
          </a:prstGeom>
          <a:noFill/>
          <a:ln>
            <a:noFill/>
          </a:ln>
        </p:spPr>
      </p:pic>
      <p:sp>
        <p:nvSpPr>
          <p:cNvPr id="6" name="Subtitle 5">
            <a:extLst>
              <a:ext uri="{FF2B5EF4-FFF2-40B4-BE49-F238E27FC236}">
                <a16:creationId xmlns:a16="http://schemas.microsoft.com/office/drawing/2014/main" id="{DC6FCE79-F21E-4135-9CAE-150BA1800B57}"/>
              </a:ext>
            </a:extLst>
          </p:cNvPr>
          <p:cNvSpPr>
            <a:spLocks noGrp="1"/>
          </p:cNvSpPr>
          <p:nvPr>
            <p:ph type="subTitle" idx="1"/>
          </p:nvPr>
        </p:nvSpPr>
        <p:spPr/>
        <p:txBody>
          <a:bodyPr>
            <a:noAutofit/>
          </a:bodyPr>
          <a:lstStyle/>
          <a:p>
            <a:pPr algn="ctr"/>
            <a:r>
              <a:rPr lang="en-US" sz="3200" dirty="0"/>
              <a:t>Deep Learning, Image Recognition &amp; TensorFlow</a:t>
            </a:r>
            <a:endParaRPr lang="nl-NL" sz="3200" dirty="0"/>
          </a:p>
        </p:txBody>
      </p:sp>
    </p:spTree>
    <p:extLst>
      <p:ext uri="{BB962C8B-B14F-4D97-AF65-F5344CB8AC3E}">
        <p14:creationId xmlns:p14="http://schemas.microsoft.com/office/powerpoint/2010/main" val="1293792372"/>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Impact: Thuis gebruikers</a:t>
            </a:r>
          </a:p>
        </p:txBody>
      </p:sp>
      <p:sp>
        <p:nvSpPr>
          <p:cNvPr id="3" name="Content Placeholder 2"/>
          <p:cNvSpPr txBox="1">
            <a:spLocks/>
          </p:cNvSpPr>
          <p:nvPr/>
        </p:nvSpPr>
        <p:spPr>
          <a:xfrm>
            <a:off x="523702" y="2302329"/>
            <a:ext cx="11205556" cy="4336048"/>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Blip>
                <a:blip r:embed="rId3"/>
              </a:buBlip>
            </a:pPr>
            <a:r>
              <a:rPr lang="nl-NL" sz="2800" dirty="0">
                <a:latin typeface="Nirmala UI" panose="020B0502040204020203" pitchFamily="34" charset="0"/>
                <a:cs typeface="Nirmala UI" panose="020B0502040204020203" pitchFamily="34" charset="0"/>
              </a:rPr>
              <a:t>Google</a:t>
            </a:r>
          </a:p>
          <a:p>
            <a:pPr lvl="1">
              <a:buBlip>
                <a:blip r:embed="rId3"/>
              </a:buBlip>
            </a:pPr>
            <a:r>
              <a:rPr lang="nl-NL" sz="2600" dirty="0" err="1">
                <a:latin typeface="Nirmala UI" panose="020B0502040204020203" pitchFamily="34" charset="0"/>
                <a:cs typeface="Nirmala UI" panose="020B0502040204020203" pitchFamily="34" charset="0"/>
              </a:rPr>
              <a:t>Fotos</a:t>
            </a:r>
            <a:r>
              <a:rPr lang="nl-NL" sz="2600" dirty="0">
                <a:latin typeface="Nirmala UI" panose="020B0502040204020203" pitchFamily="34" charset="0"/>
                <a:cs typeface="Nirmala UI" panose="020B0502040204020203" pitchFamily="34" charset="0"/>
              </a:rPr>
              <a:t> zoeken</a:t>
            </a:r>
          </a:p>
          <a:p>
            <a:pPr lvl="1">
              <a:buBlip>
                <a:blip r:embed="rId3"/>
              </a:buBlip>
            </a:pPr>
            <a:r>
              <a:rPr lang="nl-NL" sz="2600" dirty="0">
                <a:latin typeface="Nirmala UI" panose="020B0502040204020203" pitchFamily="34" charset="0"/>
                <a:cs typeface="Nirmala UI" panose="020B0502040204020203" pitchFamily="34" charset="0"/>
              </a:rPr>
              <a:t>Reverse image search</a:t>
            </a:r>
          </a:p>
          <a:p>
            <a:pPr>
              <a:buBlip>
                <a:blip r:embed="rId3"/>
              </a:buBlip>
            </a:pPr>
            <a:r>
              <a:rPr lang="nl-NL" sz="2800" dirty="0">
                <a:latin typeface="Nirmala UI" panose="020B0502040204020203" pitchFamily="34" charset="0"/>
                <a:cs typeface="Nirmala UI" panose="020B0502040204020203" pitchFamily="34" charset="0"/>
              </a:rPr>
              <a:t>Facebook</a:t>
            </a:r>
          </a:p>
          <a:p>
            <a:pPr lvl="1">
              <a:buBlip>
                <a:blip r:embed="rId3"/>
              </a:buBlip>
            </a:pPr>
            <a:r>
              <a:rPr lang="nl-NL" sz="2600" dirty="0">
                <a:latin typeface="Nirmala UI" panose="020B0502040204020203" pitchFamily="34" charset="0"/>
                <a:cs typeface="Nirmala UI" panose="020B0502040204020203" pitchFamily="34" charset="0"/>
              </a:rPr>
              <a:t>Automatische </a:t>
            </a:r>
            <a:r>
              <a:rPr lang="nl-NL" sz="2600" dirty="0" err="1">
                <a:latin typeface="Nirmala UI" panose="020B0502040204020203" pitchFamily="34" charset="0"/>
                <a:cs typeface="Nirmala UI" panose="020B0502040204020203" pitchFamily="34" charset="0"/>
              </a:rPr>
              <a:t>friend</a:t>
            </a:r>
            <a:r>
              <a:rPr lang="nl-NL" sz="2600" dirty="0">
                <a:latin typeface="Nirmala UI" panose="020B0502040204020203" pitchFamily="34" charset="0"/>
                <a:cs typeface="Nirmala UI" panose="020B0502040204020203" pitchFamily="34" charset="0"/>
              </a:rPr>
              <a:t> </a:t>
            </a:r>
            <a:r>
              <a:rPr lang="nl-NL" sz="2600" dirty="0" err="1">
                <a:latin typeface="Nirmala UI" panose="020B0502040204020203" pitchFamily="34" charset="0"/>
                <a:cs typeface="Nirmala UI" panose="020B0502040204020203" pitchFamily="34" charset="0"/>
              </a:rPr>
              <a:t>tagging</a:t>
            </a:r>
            <a:endParaRPr lang="nl-NL" sz="2600" dirty="0">
              <a:latin typeface="Nirmala UI" panose="020B0502040204020203" pitchFamily="34" charset="0"/>
              <a:cs typeface="Nirmala UI" panose="020B0502040204020203" pitchFamily="34" charset="0"/>
            </a:endParaRPr>
          </a:p>
          <a:p>
            <a:pPr>
              <a:buBlip>
                <a:blip r:embed="rId3"/>
              </a:buBlip>
            </a:pPr>
            <a:r>
              <a:rPr lang="nl-NL" sz="2800" dirty="0">
                <a:latin typeface="Nirmala UI" panose="020B0502040204020203" pitchFamily="34" charset="0"/>
                <a:cs typeface="Nirmala UI" panose="020B0502040204020203" pitchFamily="34" charset="0"/>
              </a:rPr>
              <a:t>Microsoft</a:t>
            </a:r>
          </a:p>
          <a:p>
            <a:pPr lvl="1">
              <a:buBlip>
                <a:blip r:embed="rId3"/>
              </a:buBlip>
            </a:pPr>
            <a:r>
              <a:rPr lang="nl-NL" sz="2600" dirty="0">
                <a:latin typeface="Nirmala UI" panose="020B0502040204020203" pitchFamily="34" charset="0"/>
                <a:cs typeface="Nirmala UI" panose="020B0502040204020203" pitchFamily="34" charset="0"/>
              </a:rPr>
              <a:t>Chatbots</a:t>
            </a:r>
          </a:p>
        </p:txBody>
      </p:sp>
      <p:sp>
        <p:nvSpPr>
          <p:cNvPr id="6" name="AutoShape 4" descr="Afbeeldingsresultaat voor angular"/>
          <p:cNvSpPr>
            <a:spLocks noChangeAspect="1" noChangeArrowheads="1"/>
          </p:cNvSpPr>
          <p:nvPr/>
        </p:nvSpPr>
        <p:spPr bwMode="auto">
          <a:xfrm>
            <a:off x="5312157" y="2621842"/>
            <a:ext cx="1830796" cy="183080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NL"/>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77792" y="416949"/>
            <a:ext cx="1173563" cy="1328820"/>
          </a:xfrm>
          <a:prstGeom prst="rect">
            <a:avLst/>
          </a:prstGeom>
        </p:spPr>
      </p:pic>
    </p:spTree>
    <p:extLst>
      <p:ext uri="{BB962C8B-B14F-4D97-AF65-F5344CB8AC3E}">
        <p14:creationId xmlns:p14="http://schemas.microsoft.com/office/powerpoint/2010/main" val="2806313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Impact: Industrie</a:t>
            </a:r>
          </a:p>
        </p:txBody>
      </p:sp>
      <p:sp>
        <p:nvSpPr>
          <p:cNvPr id="3" name="Content Placeholder 2"/>
          <p:cNvSpPr txBox="1">
            <a:spLocks/>
          </p:cNvSpPr>
          <p:nvPr/>
        </p:nvSpPr>
        <p:spPr>
          <a:xfrm>
            <a:off x="523702" y="2302329"/>
            <a:ext cx="11205556" cy="4336048"/>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Blip>
                <a:blip r:embed="rId3"/>
              </a:buBlip>
            </a:pPr>
            <a:r>
              <a:rPr lang="nl-NL" sz="2800" dirty="0">
                <a:latin typeface="Nirmala UI" panose="020B0502040204020203" pitchFamily="34" charset="0"/>
                <a:cs typeface="Nirmala UI" panose="020B0502040204020203" pitchFamily="34" charset="0"/>
              </a:rPr>
              <a:t>Zelfrijdende </a:t>
            </a:r>
            <a:r>
              <a:rPr lang="nl-NL" sz="2800" dirty="0" err="1">
                <a:latin typeface="Nirmala UI" panose="020B0502040204020203" pitchFamily="34" charset="0"/>
                <a:cs typeface="Nirmala UI" panose="020B0502040204020203" pitchFamily="34" charset="0"/>
              </a:rPr>
              <a:t>autos</a:t>
            </a:r>
            <a:endParaRPr lang="nl-NL" sz="2800" dirty="0">
              <a:latin typeface="Nirmala UI" panose="020B0502040204020203" pitchFamily="34" charset="0"/>
              <a:cs typeface="Nirmala UI" panose="020B0502040204020203" pitchFamily="34" charset="0"/>
            </a:endParaRPr>
          </a:p>
          <a:p>
            <a:pPr>
              <a:buBlip>
                <a:blip r:embed="rId3"/>
              </a:buBlip>
            </a:pPr>
            <a:r>
              <a:rPr lang="nl-NL" sz="2800" dirty="0">
                <a:latin typeface="Nirmala UI" panose="020B0502040204020203" pitchFamily="34" charset="0"/>
                <a:cs typeface="Nirmala UI" panose="020B0502040204020203" pitchFamily="34" charset="0"/>
              </a:rPr>
              <a:t>Automatische MRI scans</a:t>
            </a:r>
          </a:p>
          <a:p>
            <a:pPr>
              <a:buBlip>
                <a:blip r:embed="rId3"/>
              </a:buBlip>
            </a:pPr>
            <a:r>
              <a:rPr lang="nl-NL" sz="2800" dirty="0">
                <a:latin typeface="Nirmala UI" panose="020B0502040204020203" pitchFamily="34" charset="0"/>
                <a:cs typeface="Nirmala UI" panose="020B0502040204020203" pitchFamily="34" charset="0"/>
              </a:rPr>
              <a:t>Defect detectie</a:t>
            </a:r>
          </a:p>
          <a:p>
            <a:pPr>
              <a:buBlip>
                <a:blip r:embed="rId3"/>
              </a:buBlip>
            </a:pPr>
            <a:r>
              <a:rPr lang="nl-NL" sz="2800" dirty="0">
                <a:latin typeface="Nirmala UI" panose="020B0502040204020203" pitchFamily="34" charset="0"/>
                <a:cs typeface="Nirmala UI" panose="020B0502040204020203" pitchFamily="34" charset="0"/>
              </a:rPr>
              <a:t>Online winkelgedrag</a:t>
            </a:r>
          </a:p>
        </p:txBody>
      </p:sp>
      <p:sp>
        <p:nvSpPr>
          <p:cNvPr id="6" name="AutoShape 4" descr="Afbeeldingsresultaat voor angular"/>
          <p:cNvSpPr>
            <a:spLocks noChangeAspect="1" noChangeArrowheads="1"/>
          </p:cNvSpPr>
          <p:nvPr/>
        </p:nvSpPr>
        <p:spPr bwMode="auto">
          <a:xfrm>
            <a:off x="5312157" y="2621842"/>
            <a:ext cx="1830796" cy="183080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NL"/>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77792" y="416949"/>
            <a:ext cx="1173563" cy="1328820"/>
          </a:xfrm>
          <a:prstGeom prst="rect">
            <a:avLst/>
          </a:prstGeom>
        </p:spPr>
      </p:pic>
    </p:spTree>
    <p:extLst>
      <p:ext uri="{BB962C8B-B14F-4D97-AF65-F5344CB8AC3E}">
        <p14:creationId xmlns:p14="http://schemas.microsoft.com/office/powerpoint/2010/main" val="2325813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6D9DA-3D48-499B-8352-4FEEC2DEA5BA}"/>
              </a:ext>
            </a:extLst>
          </p:cNvPr>
          <p:cNvSpPr>
            <a:spLocks noGrp="1"/>
          </p:cNvSpPr>
          <p:nvPr>
            <p:ph type="title"/>
          </p:nvPr>
        </p:nvSpPr>
        <p:spPr/>
        <p:txBody>
          <a:bodyPr/>
          <a:lstStyle/>
          <a:p>
            <a:r>
              <a:rPr lang="nl-NL" dirty="0"/>
              <a:t>Waar gaat het naartoe?</a:t>
            </a:r>
          </a:p>
        </p:txBody>
      </p:sp>
      <p:sp>
        <p:nvSpPr>
          <p:cNvPr id="3" name="Content Placeholder 2">
            <a:extLst>
              <a:ext uri="{FF2B5EF4-FFF2-40B4-BE49-F238E27FC236}">
                <a16:creationId xmlns:a16="http://schemas.microsoft.com/office/drawing/2014/main" id="{77BCE914-ECA8-45D6-A04B-675BACE37770}"/>
              </a:ext>
            </a:extLst>
          </p:cNvPr>
          <p:cNvSpPr txBox="1">
            <a:spLocks/>
          </p:cNvSpPr>
          <p:nvPr/>
        </p:nvSpPr>
        <p:spPr>
          <a:xfrm>
            <a:off x="810000" y="2394941"/>
            <a:ext cx="11205556" cy="4015872"/>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Blip>
                <a:blip r:embed="rId2"/>
              </a:buBlip>
            </a:pPr>
            <a:r>
              <a:rPr lang="nl-NL" sz="2800" dirty="0">
                <a:latin typeface="Nirmala UI" panose="020B0502040204020203" pitchFamily="34" charset="0"/>
                <a:cs typeface="Nirmala UI" panose="020B0502040204020203" pitchFamily="34" charset="0"/>
              </a:rPr>
              <a:t>Zijn dit onderdelen die jullie zien terugkomen?</a:t>
            </a:r>
          </a:p>
          <a:p>
            <a:pPr>
              <a:buBlip>
                <a:blip r:embed="rId2"/>
              </a:buBlip>
            </a:pPr>
            <a:r>
              <a:rPr lang="nl-NL" sz="2800" dirty="0">
                <a:latin typeface="Nirmala UI" panose="020B0502040204020203" pitchFamily="34" charset="0"/>
                <a:cs typeface="Nirmala UI" panose="020B0502040204020203" pitchFamily="34" charset="0"/>
              </a:rPr>
              <a:t>Wat speelt zich af bij jullie?</a:t>
            </a:r>
          </a:p>
          <a:p>
            <a:pPr>
              <a:buFont typeface="Wingdings 2" charset="2"/>
              <a:buBlip>
                <a:blip r:embed="rId2"/>
              </a:buBlip>
            </a:pPr>
            <a:endParaRPr lang="nl-NL" sz="2800" dirty="0">
              <a:latin typeface="Nirmala UI" panose="020B0502040204020203" pitchFamily="34" charset="0"/>
              <a:cs typeface="Nirmala UI" panose="020B0502040204020203" pitchFamily="34" charset="0"/>
            </a:endParaRPr>
          </a:p>
          <a:p>
            <a:pPr marL="0" indent="0">
              <a:buNone/>
            </a:pPr>
            <a:endParaRPr lang="nl-NL" sz="2800" dirty="0">
              <a:latin typeface="Nirmala UI" panose="020B0502040204020203" pitchFamily="34" charset="0"/>
              <a:cs typeface="Nirmala UI" panose="020B0502040204020203" pitchFamily="34" charset="0"/>
            </a:endParaRPr>
          </a:p>
        </p:txBody>
      </p:sp>
    </p:spTree>
    <p:extLst>
      <p:ext uri="{BB962C8B-B14F-4D97-AF65-F5344CB8AC3E}">
        <p14:creationId xmlns:p14="http://schemas.microsoft.com/office/powerpoint/2010/main" val="3699301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err="1"/>
              <a:t>Deep</a:t>
            </a:r>
            <a:r>
              <a:rPr lang="nl-NL" dirty="0"/>
              <a:t> Learning: </a:t>
            </a:r>
            <a:r>
              <a:rPr lang="nl-NL" dirty="0" err="1"/>
              <a:t>Neural</a:t>
            </a:r>
            <a:r>
              <a:rPr lang="nl-NL" dirty="0"/>
              <a:t> Networks</a:t>
            </a:r>
          </a:p>
        </p:txBody>
      </p:sp>
      <p:sp>
        <p:nvSpPr>
          <p:cNvPr id="3" name="Content Placeholder 2"/>
          <p:cNvSpPr txBox="1">
            <a:spLocks/>
          </p:cNvSpPr>
          <p:nvPr/>
        </p:nvSpPr>
        <p:spPr>
          <a:xfrm>
            <a:off x="523702" y="2302329"/>
            <a:ext cx="11205556" cy="4336048"/>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buNone/>
            </a:pPr>
            <a:r>
              <a:rPr lang="nl-NL" sz="2800" dirty="0">
                <a:latin typeface="Nirmala UI" panose="020B0502040204020203" pitchFamily="34" charset="0"/>
                <a:cs typeface="Nirmala UI" panose="020B0502040204020203" pitchFamily="34" charset="0"/>
              </a:rPr>
              <a:t>Een machine leert een model</a:t>
            </a:r>
          </a:p>
          <a:p>
            <a:pPr marL="0" indent="0">
              <a:buNone/>
            </a:pPr>
            <a:r>
              <a:rPr lang="nl-NL" sz="2800" dirty="0">
                <a:latin typeface="Nirmala UI" panose="020B0502040204020203" pitchFamily="34" charset="0"/>
                <a:cs typeface="Nirmala UI" panose="020B0502040204020203" pitchFamily="34" charset="0"/>
              </a:rPr>
              <a:t>Ongeveer zoals een mens dat zou doen</a:t>
            </a:r>
          </a:p>
          <a:p>
            <a:pPr marL="0" indent="0">
              <a:buNone/>
            </a:pPr>
            <a:endParaRPr lang="nl-NL" sz="1000" dirty="0">
              <a:latin typeface="Nirmala UI" panose="020B0502040204020203" pitchFamily="34" charset="0"/>
              <a:cs typeface="Nirmala UI" panose="020B0502040204020203" pitchFamily="34" charset="0"/>
            </a:endParaRPr>
          </a:p>
          <a:p>
            <a:pPr marL="0" indent="0">
              <a:buNone/>
            </a:pPr>
            <a:r>
              <a:rPr lang="nl-NL" sz="2800" dirty="0">
                <a:latin typeface="Nirmala UI" panose="020B0502040204020203" pitchFamily="34" charset="0"/>
                <a:cs typeface="Nirmala UI" panose="020B0502040204020203" pitchFamily="34" charset="0"/>
              </a:rPr>
              <a:t>Combinatie van</a:t>
            </a:r>
          </a:p>
          <a:p>
            <a:pPr>
              <a:buBlip>
                <a:blip r:embed="rId3"/>
              </a:buBlip>
            </a:pPr>
            <a:r>
              <a:rPr lang="nl-NL" sz="2800" dirty="0">
                <a:latin typeface="Nirmala UI" panose="020B0502040204020203" pitchFamily="34" charset="0"/>
                <a:cs typeface="Nirmala UI" panose="020B0502040204020203" pitchFamily="34" charset="0"/>
              </a:rPr>
              <a:t>Lineaire algebra</a:t>
            </a:r>
          </a:p>
          <a:p>
            <a:pPr>
              <a:buBlip>
                <a:blip r:embed="rId3"/>
              </a:buBlip>
            </a:pPr>
            <a:r>
              <a:rPr lang="nl-NL" sz="2800" dirty="0" err="1">
                <a:latin typeface="Nirmala UI" panose="020B0502040204020203" pitchFamily="34" charset="0"/>
                <a:cs typeface="Nirmala UI" panose="020B0502040204020203" pitchFamily="34" charset="0"/>
              </a:rPr>
              <a:t>Logisticfunctions</a:t>
            </a:r>
            <a:endParaRPr lang="nl-NL" sz="2800" dirty="0">
              <a:latin typeface="Nirmala UI" panose="020B0502040204020203" pitchFamily="34" charset="0"/>
              <a:cs typeface="Nirmala UI" panose="020B0502040204020203" pitchFamily="34" charset="0"/>
            </a:endParaRPr>
          </a:p>
          <a:p>
            <a:pPr>
              <a:buBlip>
                <a:blip r:embed="rId3"/>
              </a:buBlip>
            </a:pPr>
            <a:r>
              <a:rPr lang="nl-NL" sz="2800" dirty="0">
                <a:latin typeface="Nirmala UI" panose="020B0502040204020203" pitchFamily="34" charset="0"/>
                <a:cs typeface="Nirmala UI" panose="020B0502040204020203" pitchFamily="34" charset="0"/>
              </a:rPr>
              <a:t>Calculus</a:t>
            </a:r>
          </a:p>
          <a:p>
            <a:pPr>
              <a:buBlip>
                <a:blip r:embed="rId3"/>
              </a:buBlip>
            </a:pPr>
            <a:r>
              <a:rPr lang="nl-NL" sz="2800" dirty="0">
                <a:latin typeface="Nirmala UI" panose="020B0502040204020203" pitchFamily="34" charset="0"/>
                <a:cs typeface="Nirmala UI" panose="020B0502040204020203" pitchFamily="34" charset="0"/>
              </a:rPr>
              <a:t>High-</a:t>
            </a:r>
            <a:r>
              <a:rPr lang="nl-NL" sz="2800" dirty="0" err="1">
                <a:latin typeface="Nirmala UI" panose="020B0502040204020203" pitchFamily="34" charset="0"/>
                <a:cs typeface="Nirmala UI" panose="020B0502040204020203" pitchFamily="34" charset="0"/>
              </a:rPr>
              <a:t>Powered</a:t>
            </a:r>
            <a:r>
              <a:rPr lang="nl-NL" sz="2800" dirty="0">
                <a:latin typeface="Nirmala UI" panose="020B0502040204020203" pitchFamily="34" charset="0"/>
                <a:cs typeface="Nirmala UI" panose="020B0502040204020203" pitchFamily="34" charset="0"/>
              </a:rPr>
              <a:t> Computing</a:t>
            </a:r>
          </a:p>
        </p:txBody>
      </p:sp>
      <p:sp>
        <p:nvSpPr>
          <p:cNvPr id="6" name="AutoShape 4" descr="Afbeeldingsresultaat voor angular"/>
          <p:cNvSpPr>
            <a:spLocks noChangeAspect="1" noChangeArrowheads="1"/>
          </p:cNvSpPr>
          <p:nvPr/>
        </p:nvSpPr>
        <p:spPr bwMode="auto">
          <a:xfrm>
            <a:off x="5312157" y="2621842"/>
            <a:ext cx="1830796" cy="183080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NL"/>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77792" y="416949"/>
            <a:ext cx="1173563" cy="1328820"/>
          </a:xfrm>
          <a:prstGeom prst="rect">
            <a:avLst/>
          </a:prstGeom>
        </p:spPr>
      </p:pic>
      <p:pic>
        <p:nvPicPr>
          <p:cNvPr id="5" name="Picture 4" descr="A close up of a logo&#10;&#10;Description generated with very high confidence">
            <a:extLst>
              <a:ext uri="{FF2B5EF4-FFF2-40B4-BE49-F238E27FC236}">
                <a16:creationId xmlns:a16="http://schemas.microsoft.com/office/drawing/2014/main" id="{E4BFE65D-27DF-4D9C-BA13-C76B7469EF49}"/>
              </a:ext>
            </a:extLst>
          </p:cNvPr>
          <p:cNvPicPr>
            <a:picLocks noChangeAspect="1"/>
          </p:cNvPicPr>
          <p:nvPr/>
        </p:nvPicPr>
        <p:blipFill>
          <a:blip r:embed="rId4"/>
          <a:stretch>
            <a:fillRect/>
          </a:stretch>
        </p:blipFill>
        <p:spPr>
          <a:xfrm>
            <a:off x="7105823" y="3236865"/>
            <a:ext cx="4562475" cy="2466975"/>
          </a:xfrm>
          <a:prstGeom prst="rect">
            <a:avLst/>
          </a:prstGeom>
        </p:spPr>
      </p:pic>
    </p:spTree>
    <p:extLst>
      <p:ext uri="{BB962C8B-B14F-4D97-AF65-F5344CB8AC3E}">
        <p14:creationId xmlns:p14="http://schemas.microsoft.com/office/powerpoint/2010/main" val="1848299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par>
                          <p:cTn id="21" fill="hold">
                            <p:stCondLst>
                              <p:cond delay="500"/>
                            </p:stCondLst>
                            <p:childTnLst>
                              <p:par>
                                <p:cTn id="22" presetID="10" presetClass="entr" presetSubtype="0" fill="hold" nodeType="after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childTnLst>
                          </p:cTn>
                        </p:par>
                        <p:par>
                          <p:cTn id="25" fill="hold">
                            <p:stCondLst>
                              <p:cond delay="1000"/>
                            </p:stCondLst>
                            <p:childTnLst>
                              <p:par>
                                <p:cTn id="26" presetID="10" presetClass="entr" presetSubtype="0" fill="hold" nodeType="after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par>
                          <p:cTn id="29" fill="hold">
                            <p:stCondLst>
                              <p:cond delay="1500"/>
                            </p:stCondLst>
                            <p:childTnLst>
                              <p:par>
                                <p:cTn id="30" presetID="10" presetClass="entr" presetSubtype="0" fill="hold" nodeType="after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par>
                          <p:cTn id="33" fill="hold">
                            <p:stCondLst>
                              <p:cond delay="2000"/>
                            </p:stCondLst>
                            <p:childTnLst>
                              <p:par>
                                <p:cTn id="34" presetID="10" presetClass="entr" presetSubtype="0" fill="hold" nodeType="after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0DEC7-1EB8-42C6-9608-4CFD9D92615D}"/>
              </a:ext>
            </a:extLst>
          </p:cNvPr>
          <p:cNvSpPr>
            <a:spLocks noGrp="1"/>
          </p:cNvSpPr>
          <p:nvPr>
            <p:ph type="title"/>
          </p:nvPr>
        </p:nvSpPr>
        <p:spPr/>
        <p:txBody>
          <a:bodyPr/>
          <a:lstStyle/>
          <a:p>
            <a:r>
              <a:rPr lang="nl-NL" dirty="0"/>
              <a:t>Voorbeeld: handgeschreven 9</a:t>
            </a:r>
          </a:p>
        </p:txBody>
      </p:sp>
      <p:sp>
        <p:nvSpPr>
          <p:cNvPr id="4" name="Content Placeholder 2">
            <a:extLst>
              <a:ext uri="{FF2B5EF4-FFF2-40B4-BE49-F238E27FC236}">
                <a16:creationId xmlns:a16="http://schemas.microsoft.com/office/drawing/2014/main" id="{6E8EE393-385E-41D9-B2C5-AAB19D22F29E}"/>
              </a:ext>
            </a:extLst>
          </p:cNvPr>
          <p:cNvSpPr txBox="1">
            <a:spLocks/>
          </p:cNvSpPr>
          <p:nvPr/>
        </p:nvSpPr>
        <p:spPr>
          <a:xfrm>
            <a:off x="6571211" y="2290097"/>
            <a:ext cx="5821786" cy="4336048"/>
          </a:xfrm>
          <a:prstGeom prst="rect">
            <a:avLst/>
          </a:prstGeom>
          <a:effectLst>
            <a:outerShdw blurRad="50800" dir="14400000">
              <a:srgbClr val="000000">
                <a:alpha val="40000"/>
              </a:srgbClr>
            </a:outerShdw>
          </a:effectLst>
        </p:spPr>
        <p:txBody>
          <a:bodyPr vert="horz" lIns="91440" tIns="45720" rIns="91440" bIns="45720" rtlCol="0" anchor="t">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Blip>
                <a:blip r:embed="rId2"/>
              </a:buBlip>
            </a:pPr>
            <a:r>
              <a:rPr lang="nl-NL" sz="2800" dirty="0">
                <a:latin typeface="Nirmala UI" panose="020B0502040204020203" pitchFamily="34" charset="0"/>
                <a:cs typeface="Nirmala UI" panose="020B0502040204020203" pitchFamily="34" charset="0"/>
              </a:rPr>
              <a:t>28 x 28 = 784</a:t>
            </a:r>
          </a:p>
          <a:p>
            <a:pPr>
              <a:buBlip>
                <a:blip r:embed="rId2"/>
              </a:buBlip>
            </a:pPr>
            <a:endParaRPr lang="nl-NL" sz="2800" dirty="0">
              <a:latin typeface="Nirmala UI" panose="020B0502040204020203" pitchFamily="34" charset="0"/>
              <a:cs typeface="Nirmala UI" panose="020B0502040204020203" pitchFamily="34" charset="0"/>
            </a:endParaRPr>
          </a:p>
          <a:p>
            <a:pPr>
              <a:buBlip>
                <a:blip r:embed="rId2"/>
              </a:buBlip>
            </a:pPr>
            <a:r>
              <a:rPr lang="nl-NL" sz="2800" dirty="0">
                <a:latin typeface="Nirmala UI" panose="020B0502040204020203" pitchFamily="34" charset="0"/>
                <a:cs typeface="Nirmala UI" panose="020B0502040204020203" pitchFamily="34" charset="0"/>
              </a:rPr>
              <a:t>Elke pixel heeft een grijswaarde</a:t>
            </a:r>
            <a:br>
              <a:rPr lang="nl-NL" sz="2800" dirty="0">
                <a:latin typeface="Nirmala UI" panose="020B0502040204020203" pitchFamily="34" charset="0"/>
                <a:cs typeface="Nirmala UI" panose="020B0502040204020203" pitchFamily="34" charset="0"/>
              </a:rPr>
            </a:br>
            <a:r>
              <a:rPr lang="nl-NL" sz="2800" dirty="0">
                <a:latin typeface="Nirmala UI" panose="020B0502040204020203" pitchFamily="34" charset="0"/>
                <a:cs typeface="Nirmala UI" panose="020B0502040204020203" pitchFamily="34" charset="0"/>
              </a:rPr>
              <a:t>tussen 0 en 1</a:t>
            </a:r>
          </a:p>
          <a:p>
            <a:pPr>
              <a:buBlip>
                <a:blip r:embed="rId2"/>
              </a:buBlip>
            </a:pPr>
            <a:r>
              <a:rPr lang="nl-NL" sz="2800" dirty="0">
                <a:latin typeface="Nirmala UI" panose="020B0502040204020203" pitchFamily="34" charset="0"/>
                <a:cs typeface="Nirmala UI" panose="020B0502040204020203" pitchFamily="34" charset="0"/>
              </a:rPr>
              <a:t>Kijk alleen naar een bepaald stuk</a:t>
            </a:r>
            <a:br>
              <a:rPr lang="nl-NL" sz="2800" dirty="0">
                <a:latin typeface="Nirmala UI" panose="020B0502040204020203" pitchFamily="34" charset="0"/>
                <a:cs typeface="Nirmala UI" panose="020B0502040204020203" pitchFamily="34" charset="0"/>
              </a:rPr>
            </a:br>
            <a:r>
              <a:rPr lang="nl-NL" sz="2800" dirty="0">
                <a:latin typeface="Nirmala UI" panose="020B0502040204020203" pitchFamily="34" charset="0"/>
                <a:cs typeface="Nirmala UI" panose="020B0502040204020203" pitchFamily="34" charset="0"/>
              </a:rPr>
              <a:t>van het plaatje</a:t>
            </a:r>
          </a:p>
          <a:p>
            <a:pPr>
              <a:buBlip>
                <a:blip r:embed="rId2"/>
              </a:buBlip>
            </a:pPr>
            <a:endParaRPr lang="nl-NL" sz="2800" dirty="0">
              <a:latin typeface="Nirmala UI" panose="020B0502040204020203" pitchFamily="34" charset="0"/>
              <a:cs typeface="Nirmala UI" panose="020B0502040204020203" pitchFamily="34" charset="0"/>
            </a:endParaRPr>
          </a:p>
          <a:p>
            <a:pPr>
              <a:buBlip>
                <a:blip r:embed="rId2"/>
              </a:buBlip>
            </a:pPr>
            <a:endParaRPr lang="nl-NL" sz="2600" dirty="0">
              <a:latin typeface="Nirmala UI" panose="020B0502040204020203" pitchFamily="34" charset="0"/>
              <a:cs typeface="Nirmala UI" panose="020B0502040204020203" pitchFamily="34" charset="0"/>
            </a:endParaRPr>
          </a:p>
          <a:p>
            <a:pPr>
              <a:buBlip>
                <a:blip r:embed="rId2"/>
              </a:buBlip>
            </a:pPr>
            <a:endParaRPr lang="nl-NL" sz="2800" dirty="0">
              <a:latin typeface="Nirmala UI" panose="020B0502040204020203" pitchFamily="34" charset="0"/>
              <a:cs typeface="Nirmala UI" panose="020B0502040204020203" pitchFamily="34" charset="0"/>
            </a:endParaRPr>
          </a:p>
        </p:txBody>
      </p:sp>
      <p:pic>
        <p:nvPicPr>
          <p:cNvPr id="5" name="Picture 4">
            <a:extLst>
              <a:ext uri="{FF2B5EF4-FFF2-40B4-BE49-F238E27FC236}">
                <a16:creationId xmlns:a16="http://schemas.microsoft.com/office/drawing/2014/main" id="{C43483BE-106C-47B9-A7DF-41C2E256C031}"/>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447241" y="1809750"/>
            <a:ext cx="5534025" cy="5048250"/>
          </a:xfrm>
          <a:prstGeom prst="rect">
            <a:avLst/>
          </a:prstGeom>
        </p:spPr>
      </p:pic>
    </p:spTree>
    <p:extLst>
      <p:ext uri="{BB962C8B-B14F-4D97-AF65-F5344CB8AC3E}">
        <p14:creationId xmlns:p14="http://schemas.microsoft.com/office/powerpoint/2010/main" val="1957947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animEffect transition="in" filter="fade">
                                      <p:cBhvr>
                                        <p:cTn id="11" dur="500"/>
                                        <p:tgtEl>
                                          <p:spTgt spid="4">
                                            <p:txEl>
                                              <p:pRg st="2" end="2"/>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animEffect transition="in" filter="fade">
                                      <p:cBhvr>
                                        <p:cTn id="15"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C1E9E-952F-445B-9DD7-7E6F3DF202F5}"/>
              </a:ext>
            </a:extLst>
          </p:cNvPr>
          <p:cNvSpPr>
            <a:spLocks noGrp="1"/>
          </p:cNvSpPr>
          <p:nvPr>
            <p:ph type="title"/>
          </p:nvPr>
        </p:nvSpPr>
        <p:spPr/>
        <p:txBody>
          <a:bodyPr/>
          <a:lstStyle/>
          <a:p>
            <a:r>
              <a:rPr lang="nl-NL" dirty="0"/>
              <a:t>Dus wat willen wij dat de computer doet?</a:t>
            </a:r>
          </a:p>
        </p:txBody>
      </p:sp>
      <p:sp>
        <p:nvSpPr>
          <p:cNvPr id="6" name="Content Placeholder 2">
            <a:extLst>
              <a:ext uri="{FF2B5EF4-FFF2-40B4-BE49-F238E27FC236}">
                <a16:creationId xmlns:a16="http://schemas.microsoft.com/office/drawing/2014/main" id="{D81A5B19-E4DA-4000-B596-8A09FE0C3F4E}"/>
              </a:ext>
            </a:extLst>
          </p:cNvPr>
          <p:cNvSpPr txBox="1">
            <a:spLocks/>
          </p:cNvSpPr>
          <p:nvPr/>
        </p:nvSpPr>
        <p:spPr>
          <a:xfrm>
            <a:off x="1400898" y="2247627"/>
            <a:ext cx="9907060" cy="1102241"/>
          </a:xfrm>
          <a:prstGeom prst="rect">
            <a:avLst/>
          </a:prstGeom>
          <a:effectLst>
            <a:outerShdw blurRad="50800" dir="14400000">
              <a:srgbClr val="000000">
                <a:alpha val="40000"/>
              </a:srgbClr>
            </a:outerShdw>
          </a:effectLst>
        </p:spPr>
        <p:txBody>
          <a:bodyPr vert="horz" lIns="91440" tIns="45720" rIns="91440" bIns="45720" rtlCol="0" anchor="t">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buNone/>
            </a:pPr>
            <a:r>
              <a:rPr lang="nl-NL" sz="2800" b="1" dirty="0"/>
              <a:t>Wij willen dat de computer een matrix van grijs waardes kan omzetten naar een getal.</a:t>
            </a:r>
          </a:p>
        </p:txBody>
      </p:sp>
      <p:pic>
        <p:nvPicPr>
          <p:cNvPr id="4" name="Picture 3">
            <a:extLst>
              <a:ext uri="{FF2B5EF4-FFF2-40B4-BE49-F238E27FC236}">
                <a16:creationId xmlns:a16="http://schemas.microsoft.com/office/drawing/2014/main" id="{FD4CEA43-4021-4F5B-948C-F81578D361C6}"/>
              </a:ext>
            </a:extLst>
          </p:cNvPr>
          <p:cNvPicPr>
            <a:picLocks noChangeAspect="1"/>
          </p:cNvPicPr>
          <p:nvPr/>
        </p:nvPicPr>
        <p:blipFill>
          <a:blip r:embed="rId2"/>
          <a:stretch>
            <a:fillRect/>
          </a:stretch>
        </p:blipFill>
        <p:spPr>
          <a:xfrm>
            <a:off x="1659447" y="3191362"/>
            <a:ext cx="8420100" cy="3219450"/>
          </a:xfrm>
          <a:prstGeom prst="rect">
            <a:avLst/>
          </a:prstGeom>
        </p:spPr>
      </p:pic>
    </p:spTree>
    <p:extLst>
      <p:ext uri="{BB962C8B-B14F-4D97-AF65-F5344CB8AC3E}">
        <p14:creationId xmlns:p14="http://schemas.microsoft.com/office/powerpoint/2010/main" val="1790954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B4AB6-ED61-4547-BECC-3CE097073D61}"/>
              </a:ext>
            </a:extLst>
          </p:cNvPr>
          <p:cNvSpPr>
            <a:spLocks noGrp="1"/>
          </p:cNvSpPr>
          <p:nvPr>
            <p:ph type="title"/>
          </p:nvPr>
        </p:nvSpPr>
        <p:spPr/>
        <p:txBody>
          <a:bodyPr/>
          <a:lstStyle/>
          <a:p>
            <a:r>
              <a:rPr lang="nl-NL" dirty="0"/>
              <a:t>Probleem verder opdelen</a:t>
            </a:r>
          </a:p>
        </p:txBody>
      </p:sp>
      <p:pic>
        <p:nvPicPr>
          <p:cNvPr id="4" name="Picture 3">
            <a:extLst>
              <a:ext uri="{FF2B5EF4-FFF2-40B4-BE49-F238E27FC236}">
                <a16:creationId xmlns:a16="http://schemas.microsoft.com/office/drawing/2014/main" id="{98CA575C-D881-47EC-8C62-F833EDB5DCB9}"/>
              </a:ext>
            </a:extLst>
          </p:cNvPr>
          <p:cNvPicPr>
            <a:picLocks noChangeAspect="1"/>
          </p:cNvPicPr>
          <p:nvPr/>
        </p:nvPicPr>
        <p:blipFill>
          <a:blip r:embed="rId2"/>
          <a:stretch>
            <a:fillRect/>
          </a:stretch>
        </p:blipFill>
        <p:spPr>
          <a:xfrm>
            <a:off x="0" y="2326896"/>
            <a:ext cx="12049125" cy="3429000"/>
          </a:xfrm>
          <a:prstGeom prst="rect">
            <a:avLst/>
          </a:prstGeom>
        </p:spPr>
      </p:pic>
    </p:spTree>
    <p:extLst>
      <p:ext uri="{BB962C8B-B14F-4D97-AF65-F5344CB8AC3E}">
        <p14:creationId xmlns:p14="http://schemas.microsoft.com/office/powerpoint/2010/main" val="4539378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E1E786B-ECCD-4FE0-BBE3-758B093B5811}"/>
              </a:ext>
            </a:extLst>
          </p:cNvPr>
          <p:cNvPicPr>
            <a:picLocks noChangeAspect="1"/>
          </p:cNvPicPr>
          <p:nvPr/>
        </p:nvPicPr>
        <p:blipFill rotWithShape="1">
          <a:blip r:embed="rId2"/>
          <a:srcRect l="31239" t="28682"/>
          <a:stretch/>
        </p:blipFill>
        <p:spPr>
          <a:xfrm>
            <a:off x="4855633" y="1922584"/>
            <a:ext cx="7138871" cy="4890978"/>
          </a:xfrm>
          <a:prstGeom prst="rect">
            <a:avLst/>
          </a:prstGeom>
        </p:spPr>
      </p:pic>
      <p:sp>
        <p:nvSpPr>
          <p:cNvPr id="3" name="Title 2">
            <a:extLst>
              <a:ext uri="{FF2B5EF4-FFF2-40B4-BE49-F238E27FC236}">
                <a16:creationId xmlns:a16="http://schemas.microsoft.com/office/drawing/2014/main" id="{5D82524E-D7A9-493B-BFD2-B8BE832DB1CE}"/>
              </a:ext>
            </a:extLst>
          </p:cNvPr>
          <p:cNvSpPr>
            <a:spLocks noGrp="1"/>
          </p:cNvSpPr>
          <p:nvPr>
            <p:ph type="title"/>
          </p:nvPr>
        </p:nvSpPr>
        <p:spPr/>
        <p:txBody>
          <a:bodyPr/>
          <a:lstStyle/>
          <a:p>
            <a:r>
              <a:rPr lang="nl-NL" sz="3600" dirty="0" err="1"/>
              <a:t>Neural</a:t>
            </a:r>
            <a:r>
              <a:rPr lang="nl-NL" sz="3600" dirty="0"/>
              <a:t> netwerk</a:t>
            </a:r>
          </a:p>
        </p:txBody>
      </p:sp>
      <p:pic>
        <p:nvPicPr>
          <p:cNvPr id="6" name="Picture 5">
            <a:extLst>
              <a:ext uri="{FF2B5EF4-FFF2-40B4-BE49-F238E27FC236}">
                <a16:creationId xmlns:a16="http://schemas.microsoft.com/office/drawing/2014/main" id="{6B871C1A-7552-417A-8759-600766476C1F}"/>
              </a:ext>
            </a:extLst>
          </p:cNvPr>
          <p:cNvPicPr>
            <a:picLocks noChangeAspect="1"/>
          </p:cNvPicPr>
          <p:nvPr/>
        </p:nvPicPr>
        <p:blipFill rotWithShape="1">
          <a:blip r:embed="rId2"/>
          <a:srcRect l="34306" t="2222" r="24450" b="70667"/>
          <a:stretch/>
        </p:blipFill>
        <p:spPr>
          <a:xfrm>
            <a:off x="5128282" y="186206"/>
            <a:ext cx="4282069" cy="1859227"/>
          </a:xfrm>
          <a:prstGeom prst="rect">
            <a:avLst/>
          </a:prstGeom>
        </p:spPr>
      </p:pic>
    </p:spTree>
    <p:extLst>
      <p:ext uri="{BB962C8B-B14F-4D97-AF65-F5344CB8AC3E}">
        <p14:creationId xmlns:p14="http://schemas.microsoft.com/office/powerpoint/2010/main" val="27853266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D8089-D613-4C15-98F4-6ED062731A1B}"/>
              </a:ext>
            </a:extLst>
          </p:cNvPr>
          <p:cNvSpPr>
            <a:spLocks noGrp="1"/>
          </p:cNvSpPr>
          <p:nvPr>
            <p:ph type="title"/>
          </p:nvPr>
        </p:nvSpPr>
        <p:spPr>
          <a:xfrm>
            <a:off x="810000" y="447188"/>
            <a:ext cx="10571998" cy="970450"/>
          </a:xfrm>
        </p:spPr>
        <p:txBody>
          <a:bodyPr/>
          <a:lstStyle/>
          <a:p>
            <a:pPr algn="ctr"/>
            <a:r>
              <a:rPr lang="nl-NL"/>
              <a:t>De eerste laag</a:t>
            </a:r>
            <a:endParaRPr lang="nl-NL" dirty="0"/>
          </a:p>
        </p:txBody>
      </p:sp>
      <p:pic>
        <p:nvPicPr>
          <p:cNvPr id="7" name="Content Placeholder 6">
            <a:extLst>
              <a:ext uri="{FF2B5EF4-FFF2-40B4-BE49-F238E27FC236}">
                <a16:creationId xmlns:a16="http://schemas.microsoft.com/office/drawing/2014/main" id="{5BA5EE30-85C6-4B79-AB5F-11C57A357FBD}"/>
              </a:ext>
            </a:extLst>
          </p:cNvPr>
          <p:cNvPicPr>
            <a:picLocks noGrp="1" noChangeAspect="1"/>
          </p:cNvPicPr>
          <p:nvPr>
            <p:ph idx="1"/>
          </p:nvPr>
        </p:nvPicPr>
        <p:blipFill>
          <a:blip r:embed="rId2"/>
          <a:stretch>
            <a:fillRect/>
          </a:stretch>
        </p:blipFill>
        <p:spPr>
          <a:xfrm>
            <a:off x="6486292" y="2729262"/>
            <a:ext cx="2924175" cy="2886075"/>
          </a:xfrm>
          <a:prstGeom prst="rect">
            <a:avLst/>
          </a:prstGeom>
        </p:spPr>
      </p:pic>
      <p:pic>
        <p:nvPicPr>
          <p:cNvPr id="5" name="Picture 4">
            <a:extLst>
              <a:ext uri="{FF2B5EF4-FFF2-40B4-BE49-F238E27FC236}">
                <a16:creationId xmlns:a16="http://schemas.microsoft.com/office/drawing/2014/main" id="{E8ADF004-BA6B-497F-A46A-08419D2D3EA2}"/>
              </a:ext>
            </a:extLst>
          </p:cNvPr>
          <p:cNvPicPr>
            <a:picLocks noChangeAspect="1"/>
          </p:cNvPicPr>
          <p:nvPr/>
        </p:nvPicPr>
        <p:blipFill rotWithShape="1">
          <a:blip r:embed="rId3">
            <a:clrChange>
              <a:clrFrom>
                <a:srgbClr val="FFFFFF"/>
              </a:clrFrom>
              <a:clrTo>
                <a:srgbClr val="FFFFFF">
                  <a:alpha val="0"/>
                </a:srgbClr>
              </a:clrTo>
            </a:clrChange>
          </a:blip>
          <a:srcRect r="30593"/>
          <a:stretch/>
        </p:blipFill>
        <p:spPr>
          <a:xfrm>
            <a:off x="-258589" y="1865184"/>
            <a:ext cx="6160626" cy="4992816"/>
          </a:xfrm>
          <a:prstGeom prst="rect">
            <a:avLst/>
          </a:prstGeom>
        </p:spPr>
      </p:pic>
    </p:spTree>
    <p:extLst>
      <p:ext uri="{BB962C8B-B14F-4D97-AF65-F5344CB8AC3E}">
        <p14:creationId xmlns:p14="http://schemas.microsoft.com/office/powerpoint/2010/main" val="18755092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Aantal</a:t>
            </a:r>
            <a:r>
              <a:rPr lang="en-US" dirty="0"/>
              <a:t> </a:t>
            </a:r>
            <a:r>
              <a:rPr lang="en-US" dirty="0" err="1"/>
              <a:t>connecties</a:t>
            </a:r>
            <a:endParaRPr lang="en-US" dirty="0"/>
          </a:p>
        </p:txBody>
      </p:sp>
      <p:sp>
        <p:nvSpPr>
          <p:cNvPr id="3" name="Content Placeholder 2"/>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AAEAB0C4-B207-4812-9A87-F74391549D61}"/>
              </a:ext>
            </a:extLst>
          </p:cNvPr>
          <p:cNvPicPr>
            <a:picLocks noChangeAspect="1"/>
          </p:cNvPicPr>
          <p:nvPr/>
        </p:nvPicPr>
        <p:blipFill rotWithShape="1">
          <a:blip r:embed="rId2">
            <a:clrChange>
              <a:clrFrom>
                <a:srgbClr val="FFFFFF"/>
              </a:clrFrom>
              <a:clrTo>
                <a:srgbClr val="FFFFFF">
                  <a:alpha val="0"/>
                </a:srgbClr>
              </a:clrTo>
            </a:clrChange>
          </a:blip>
          <a:srcRect t="18049" b="12845"/>
          <a:stretch/>
        </p:blipFill>
        <p:spPr>
          <a:xfrm>
            <a:off x="1055851" y="2007894"/>
            <a:ext cx="10863136" cy="4739269"/>
          </a:xfrm>
          <a:prstGeom prst="rect">
            <a:avLst/>
          </a:prstGeom>
        </p:spPr>
      </p:pic>
    </p:spTree>
    <p:extLst>
      <p:ext uri="{BB962C8B-B14F-4D97-AF65-F5344CB8AC3E}">
        <p14:creationId xmlns:p14="http://schemas.microsoft.com/office/powerpoint/2010/main" val="15984518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latin typeface="Nirmala UI" panose="020B0502040204020203" pitchFamily="34" charset="0"/>
                <a:cs typeface="Nirmala UI" panose="020B0502040204020203" pitchFamily="34" charset="0"/>
              </a:rPr>
              <a:t>Welkom</a:t>
            </a:r>
            <a:endParaRPr lang="en-US" dirty="0">
              <a:latin typeface="Nirmala UI" panose="020B0502040204020203" pitchFamily="34" charset="0"/>
              <a:cs typeface="Nirmala UI" panose="020B0502040204020203" pitchFamily="34" charset="0"/>
            </a:endParaRPr>
          </a:p>
        </p:txBody>
      </p:sp>
      <p:sp>
        <p:nvSpPr>
          <p:cNvPr id="4" name="Content Placeholder 2"/>
          <p:cNvSpPr txBox="1">
            <a:spLocks/>
          </p:cNvSpPr>
          <p:nvPr/>
        </p:nvSpPr>
        <p:spPr>
          <a:xfrm>
            <a:off x="652058" y="2465614"/>
            <a:ext cx="10729940" cy="4172763"/>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Font typeface="Wingdings 2" charset="2"/>
              <a:buBlip>
                <a:blip r:embed="rId3"/>
              </a:buBlip>
            </a:pPr>
            <a:r>
              <a:rPr lang="nl-NL" sz="2800" dirty="0">
                <a:latin typeface="Nirmala UI" panose="020B0502040204020203" pitchFamily="34" charset="0"/>
                <a:cs typeface="Nirmala UI" panose="020B0502040204020203" pitchFamily="34" charset="0"/>
              </a:rPr>
              <a:t>Bartjan Zondag</a:t>
            </a:r>
          </a:p>
          <a:p>
            <a:pPr>
              <a:buFont typeface="Wingdings 2" charset="2"/>
              <a:buBlip>
                <a:blip r:embed="rId3"/>
              </a:buBlip>
            </a:pPr>
            <a:r>
              <a:rPr lang="nl-NL" sz="2800" dirty="0">
                <a:latin typeface="Nirmala UI" panose="020B0502040204020203" pitchFamily="34" charset="0"/>
                <a:cs typeface="Nirmala UI" panose="020B0502040204020203" pitchFamily="34" charset="0"/>
              </a:rPr>
              <a:t>26 jaar</a:t>
            </a:r>
          </a:p>
          <a:p>
            <a:pPr>
              <a:buFont typeface="Wingdings 2" charset="2"/>
              <a:buBlip>
                <a:blip r:embed="rId3"/>
              </a:buBlip>
            </a:pPr>
            <a:r>
              <a:rPr lang="nl-NL" sz="2800" dirty="0">
                <a:latin typeface="Nirmala UI" panose="020B0502040204020203" pitchFamily="34" charset="0"/>
                <a:cs typeface="Nirmala UI" panose="020B0502040204020203" pitchFamily="34" charset="0"/>
              </a:rPr>
              <a:t>Huidige opdracht bij </a:t>
            </a:r>
            <a:r>
              <a:rPr lang="nl-NL" sz="2800" dirty="0" err="1">
                <a:latin typeface="Nirmala UI" panose="020B0502040204020203" pitchFamily="34" charset="0"/>
                <a:cs typeface="Nirmala UI" panose="020B0502040204020203" pitchFamily="34" charset="0"/>
              </a:rPr>
              <a:t>intraffic</a:t>
            </a:r>
            <a:endParaRPr lang="nl-NL" sz="2800" dirty="0">
              <a:latin typeface="Nirmala UI" panose="020B0502040204020203" pitchFamily="34" charset="0"/>
              <a:cs typeface="Nirmala UI" panose="020B0502040204020203" pitchFamily="34" charset="0"/>
            </a:endParaRPr>
          </a:p>
          <a:p>
            <a:pPr>
              <a:buFont typeface="Wingdings 2" charset="2"/>
              <a:buBlip>
                <a:blip r:embed="rId3"/>
              </a:buBlip>
            </a:pPr>
            <a:r>
              <a:rPr lang="nl-NL" sz="2800" dirty="0">
                <a:latin typeface="Nirmala UI" panose="020B0502040204020203" pitchFamily="34" charset="0"/>
                <a:cs typeface="Nirmala UI" panose="020B0502040204020203" pitchFamily="34" charset="0"/>
              </a:rPr>
              <a:t>1 jaar bij </a:t>
            </a:r>
            <a:r>
              <a:rPr lang="nl-NL" sz="2800" dirty="0" err="1">
                <a:latin typeface="Nirmala UI" panose="020B0502040204020203" pitchFamily="34" charset="0"/>
                <a:cs typeface="Nirmala UI" panose="020B0502040204020203" pitchFamily="34" charset="0"/>
              </a:rPr>
              <a:t>Bright</a:t>
            </a:r>
            <a:r>
              <a:rPr lang="nl-NL" sz="2800" dirty="0">
                <a:latin typeface="Nirmala UI" panose="020B0502040204020203" pitchFamily="34" charset="0"/>
                <a:cs typeface="Nirmala UI" panose="020B0502040204020203" pitchFamily="34" charset="0"/>
              </a:rPr>
              <a:t> </a:t>
            </a:r>
            <a:r>
              <a:rPr lang="nl-NL" sz="2800" dirty="0" err="1">
                <a:latin typeface="Nirmala UI" panose="020B0502040204020203" pitchFamily="34" charset="0"/>
                <a:cs typeface="Nirmala UI" panose="020B0502040204020203" pitchFamily="34" charset="0"/>
              </a:rPr>
              <a:t>Cubes</a:t>
            </a:r>
            <a:endParaRPr lang="nl-NL" sz="2800" dirty="0">
              <a:latin typeface="Nirmala UI" panose="020B0502040204020203" pitchFamily="34" charset="0"/>
              <a:cs typeface="Nirmala UI" panose="020B0502040204020203" pitchFamily="34"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77792" y="416949"/>
            <a:ext cx="1173563" cy="1328820"/>
          </a:xfrm>
          <a:prstGeom prst="rect">
            <a:avLst/>
          </a:prstGeom>
        </p:spPr>
      </p:pic>
      <p:pic>
        <p:nvPicPr>
          <p:cNvPr id="5" name="Picture 4" descr="A person looking at the camera&#10;&#10;Description generated with high confidence">
            <a:extLst>
              <a:ext uri="{FF2B5EF4-FFF2-40B4-BE49-F238E27FC236}">
                <a16:creationId xmlns:a16="http://schemas.microsoft.com/office/drawing/2014/main" id="{9DB31636-628F-4C1A-BC93-B37AB4F44AD6}"/>
              </a:ext>
            </a:extLst>
          </p:cNvPr>
          <p:cNvPicPr>
            <a:picLocks noChangeAspect="1"/>
          </p:cNvPicPr>
          <p:nvPr/>
        </p:nvPicPr>
        <p:blipFill>
          <a:blip r:embed="rId4"/>
          <a:stretch>
            <a:fillRect/>
          </a:stretch>
        </p:blipFill>
        <p:spPr>
          <a:xfrm rot="5400000">
            <a:off x="7665657" y="3218223"/>
            <a:ext cx="3556725" cy="2667544"/>
          </a:xfrm>
          <a:prstGeom prst="rect">
            <a:avLst/>
          </a:prstGeom>
        </p:spPr>
      </p:pic>
    </p:spTree>
    <p:extLst>
      <p:ext uri="{BB962C8B-B14F-4D97-AF65-F5344CB8AC3E}">
        <p14:creationId xmlns:p14="http://schemas.microsoft.com/office/powerpoint/2010/main" val="16072940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56E0F02-F19F-4690-89D3-5EA883E0D8BB}"/>
              </a:ext>
            </a:extLst>
          </p:cNvPr>
          <p:cNvSpPr txBox="1">
            <a:spLocks/>
          </p:cNvSpPr>
          <p:nvPr/>
        </p:nvSpPr>
        <p:spPr>
          <a:xfrm>
            <a:off x="638922" y="2191324"/>
            <a:ext cx="4971913" cy="4336048"/>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buNone/>
            </a:pPr>
            <a:r>
              <a:rPr lang="nl-NL" sz="2800" dirty="0">
                <a:latin typeface="Nirmala UI" panose="020B0502040204020203" pitchFamily="34" charset="0"/>
                <a:cs typeface="Nirmala UI" panose="020B0502040204020203" pitchFamily="34" charset="0"/>
              </a:rPr>
              <a:t>We willen dat de middelste lagen, de </a:t>
            </a:r>
            <a:r>
              <a:rPr lang="nl-NL" sz="2800" dirty="0" err="1">
                <a:latin typeface="Nirmala UI" panose="020B0502040204020203" pitchFamily="34" charset="0"/>
                <a:cs typeface="Nirmala UI" panose="020B0502040204020203" pitchFamily="34" charset="0"/>
              </a:rPr>
              <a:t>hidden</a:t>
            </a:r>
            <a:r>
              <a:rPr lang="nl-NL" sz="2800" dirty="0">
                <a:latin typeface="Nirmala UI" panose="020B0502040204020203" pitchFamily="34" charset="0"/>
                <a:cs typeface="Nirmala UI" panose="020B0502040204020203" pitchFamily="34" charset="0"/>
              </a:rPr>
              <a:t> </a:t>
            </a:r>
            <a:r>
              <a:rPr lang="nl-NL" sz="2800" dirty="0" err="1">
                <a:latin typeface="Nirmala UI" panose="020B0502040204020203" pitchFamily="34" charset="0"/>
                <a:cs typeface="Nirmala UI" panose="020B0502040204020203" pitchFamily="34" charset="0"/>
              </a:rPr>
              <a:t>layers</a:t>
            </a:r>
            <a:r>
              <a:rPr lang="nl-NL" sz="2800" dirty="0">
                <a:latin typeface="Nirmala UI" panose="020B0502040204020203" pitchFamily="34" charset="0"/>
                <a:cs typeface="Nirmala UI" panose="020B0502040204020203" pitchFamily="34" charset="0"/>
              </a:rPr>
              <a:t>, </a:t>
            </a:r>
          </a:p>
          <a:p>
            <a:pPr marL="0" indent="0">
              <a:buNone/>
            </a:pPr>
            <a:r>
              <a:rPr lang="nl-NL" sz="2800" dirty="0">
                <a:latin typeface="Nirmala UI" panose="020B0502040204020203" pitchFamily="34" charset="0"/>
                <a:cs typeface="Nirmala UI" panose="020B0502040204020203" pitchFamily="34" charset="0"/>
              </a:rPr>
              <a:t>bepaalde features krijgen</a:t>
            </a:r>
          </a:p>
          <a:p>
            <a:pPr marL="0" indent="0">
              <a:buNone/>
            </a:pPr>
            <a:r>
              <a:rPr lang="nl-NL" sz="2800" dirty="0">
                <a:latin typeface="Nirmala UI" panose="020B0502040204020203" pitchFamily="34" charset="0"/>
                <a:cs typeface="Nirmala UI" panose="020B0502040204020203" pitchFamily="34" charset="0"/>
              </a:rPr>
              <a:t>Waarmee wij getallen</a:t>
            </a:r>
          </a:p>
          <a:p>
            <a:pPr marL="0" indent="0">
              <a:buNone/>
            </a:pPr>
            <a:r>
              <a:rPr lang="nl-NL" sz="2800" dirty="0">
                <a:latin typeface="Nirmala UI" panose="020B0502040204020203" pitchFamily="34" charset="0"/>
                <a:cs typeface="Nirmala UI" panose="020B0502040204020203" pitchFamily="34" charset="0"/>
              </a:rPr>
              <a:t>Kunnen herkennen</a:t>
            </a:r>
          </a:p>
        </p:txBody>
      </p:sp>
      <p:pic>
        <p:nvPicPr>
          <p:cNvPr id="5" name="Picture 4">
            <a:extLst>
              <a:ext uri="{FF2B5EF4-FFF2-40B4-BE49-F238E27FC236}">
                <a16:creationId xmlns:a16="http://schemas.microsoft.com/office/drawing/2014/main" id="{1124C1F1-F568-47D3-B5B3-6B5264C77F64}"/>
              </a:ext>
            </a:extLst>
          </p:cNvPr>
          <p:cNvPicPr>
            <a:picLocks noChangeAspect="1"/>
          </p:cNvPicPr>
          <p:nvPr/>
        </p:nvPicPr>
        <p:blipFill rotWithShape="1">
          <a:blip r:embed="rId2"/>
          <a:srcRect l="11116"/>
          <a:stretch/>
        </p:blipFill>
        <p:spPr>
          <a:xfrm>
            <a:off x="5763491" y="0"/>
            <a:ext cx="7121934" cy="6858000"/>
          </a:xfrm>
          <a:prstGeom prst="rect">
            <a:avLst/>
          </a:prstGeom>
        </p:spPr>
      </p:pic>
      <p:sp>
        <p:nvSpPr>
          <p:cNvPr id="6" name="Title 5">
            <a:extLst>
              <a:ext uri="{FF2B5EF4-FFF2-40B4-BE49-F238E27FC236}">
                <a16:creationId xmlns:a16="http://schemas.microsoft.com/office/drawing/2014/main" id="{4B06FFD8-46AE-4D80-B58F-D32876100163}"/>
              </a:ext>
            </a:extLst>
          </p:cNvPr>
          <p:cNvSpPr>
            <a:spLocks noGrp="1"/>
          </p:cNvSpPr>
          <p:nvPr>
            <p:ph type="title"/>
          </p:nvPr>
        </p:nvSpPr>
        <p:spPr>
          <a:xfrm>
            <a:off x="810000" y="447188"/>
            <a:ext cx="10571998" cy="970450"/>
          </a:xfrm>
        </p:spPr>
        <p:txBody>
          <a:bodyPr/>
          <a:lstStyle/>
          <a:p>
            <a:r>
              <a:rPr lang="nl-NL" dirty="0" err="1"/>
              <a:t>Hidden</a:t>
            </a:r>
            <a:r>
              <a:rPr lang="nl-NL" dirty="0"/>
              <a:t> </a:t>
            </a:r>
            <a:r>
              <a:rPr lang="nl-NL" dirty="0" err="1"/>
              <a:t>layer</a:t>
            </a:r>
            <a:endParaRPr lang="nl-NL" dirty="0"/>
          </a:p>
        </p:txBody>
      </p:sp>
      <p:sp>
        <p:nvSpPr>
          <p:cNvPr id="2" name="Rectangle 1">
            <a:extLst>
              <a:ext uri="{FF2B5EF4-FFF2-40B4-BE49-F238E27FC236}">
                <a16:creationId xmlns:a16="http://schemas.microsoft.com/office/drawing/2014/main" id="{52C2567B-1EAF-451C-83D7-B2CF0A026018}"/>
              </a:ext>
            </a:extLst>
          </p:cNvPr>
          <p:cNvSpPr/>
          <p:nvPr/>
        </p:nvSpPr>
        <p:spPr>
          <a:xfrm>
            <a:off x="7304567" y="1988288"/>
            <a:ext cx="2254103" cy="4742121"/>
          </a:xfrm>
          <a:prstGeom prst="rect">
            <a:avLst/>
          </a:prstGeom>
          <a:noFill/>
          <a:ln w="762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2803179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par>
                          <p:cTn id="11" fill="hold">
                            <p:stCondLst>
                              <p:cond delay="500"/>
                            </p:stCondLst>
                            <p:childTnLst>
                              <p:par>
                                <p:cTn id="12" presetID="10" presetClass="entr" presetSubtype="0" fill="hold" nodeType="afterEffect">
                                  <p:stCondLst>
                                    <p:cond delay="100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500"/>
                                        <p:tgtEl>
                                          <p:spTgt spid="3">
                                            <p:txEl>
                                              <p:pRg st="2" end="2"/>
                                            </p:txEl>
                                          </p:spTgt>
                                        </p:tgtEl>
                                      </p:cBhvr>
                                    </p:animEffect>
                                  </p:childTnLst>
                                </p:cTn>
                              </p:par>
                              <p:par>
                                <p:cTn id="15" presetID="10" presetClass="entr" presetSubtype="0" fill="hold" nodeType="withEffect">
                                  <p:stCondLst>
                                    <p:cond delay="100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0BFDB1D-CC23-49E0-976B-15352EA1A953}"/>
              </a:ext>
            </a:extLst>
          </p:cNvPr>
          <p:cNvSpPr txBox="1">
            <a:spLocks/>
          </p:cNvSpPr>
          <p:nvPr/>
        </p:nvSpPr>
        <p:spPr>
          <a:xfrm>
            <a:off x="810000" y="0"/>
            <a:ext cx="10571998" cy="970450"/>
          </a:xfrm>
          <a:prstGeom prst="rect">
            <a:avLst/>
          </a:prstGeom>
        </p:spPr>
        <p:txBody>
          <a:bodyP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endParaRPr lang="nl-NL" dirty="0"/>
          </a:p>
        </p:txBody>
      </p:sp>
      <p:sp>
        <p:nvSpPr>
          <p:cNvPr id="2" name="Title 1">
            <a:extLst>
              <a:ext uri="{FF2B5EF4-FFF2-40B4-BE49-F238E27FC236}">
                <a16:creationId xmlns:a16="http://schemas.microsoft.com/office/drawing/2014/main" id="{1C2576C7-F837-43EF-A9CC-1CC20A88204A}"/>
              </a:ext>
            </a:extLst>
          </p:cNvPr>
          <p:cNvSpPr>
            <a:spLocks noGrp="1"/>
          </p:cNvSpPr>
          <p:nvPr>
            <p:ph type="title"/>
          </p:nvPr>
        </p:nvSpPr>
        <p:spPr/>
        <p:txBody>
          <a:bodyPr/>
          <a:lstStyle/>
          <a:p>
            <a:r>
              <a:rPr lang="nl-NL" dirty="0"/>
              <a:t>Niet alles telt even zwaar mee</a:t>
            </a:r>
          </a:p>
        </p:txBody>
      </p:sp>
      <p:pic>
        <p:nvPicPr>
          <p:cNvPr id="4" name="Content Placeholder 3">
            <a:extLst>
              <a:ext uri="{FF2B5EF4-FFF2-40B4-BE49-F238E27FC236}">
                <a16:creationId xmlns:a16="http://schemas.microsoft.com/office/drawing/2014/main" id="{C6C36E25-DFE9-446A-8494-D71DE9AAE620}"/>
              </a:ext>
            </a:extLst>
          </p:cNvPr>
          <p:cNvPicPr>
            <a:picLocks noGrp="1" noChangeAspect="1"/>
          </p:cNvPicPr>
          <p:nvPr>
            <p:ph idx="1"/>
          </p:nvPr>
        </p:nvPicPr>
        <p:blipFill>
          <a:blip r:embed="rId2"/>
          <a:stretch>
            <a:fillRect/>
          </a:stretch>
        </p:blipFill>
        <p:spPr>
          <a:xfrm>
            <a:off x="2587199" y="2222500"/>
            <a:ext cx="8050218" cy="4323266"/>
          </a:xfrm>
          <a:prstGeom prst="rect">
            <a:avLst/>
          </a:prstGeom>
        </p:spPr>
      </p:pic>
      <p:pic>
        <p:nvPicPr>
          <p:cNvPr id="11" name="Picture 10">
            <a:extLst>
              <a:ext uri="{FF2B5EF4-FFF2-40B4-BE49-F238E27FC236}">
                <a16:creationId xmlns:a16="http://schemas.microsoft.com/office/drawing/2014/main" id="{85FA5322-9132-4BC2-B3F1-B77CF9ACA9D7}"/>
              </a:ext>
            </a:extLst>
          </p:cNvPr>
          <p:cNvPicPr>
            <a:picLocks noChangeAspect="1"/>
          </p:cNvPicPr>
          <p:nvPr/>
        </p:nvPicPr>
        <p:blipFill rotWithShape="1">
          <a:blip r:embed="rId3"/>
          <a:srcRect l="75640" t="27626" r="2409" b="30937"/>
          <a:stretch/>
        </p:blipFill>
        <p:spPr>
          <a:xfrm>
            <a:off x="7828156" y="3052696"/>
            <a:ext cx="2676293" cy="2662873"/>
          </a:xfrm>
          <a:prstGeom prst="rect">
            <a:avLst/>
          </a:prstGeom>
        </p:spPr>
      </p:pic>
    </p:spTree>
    <p:extLst>
      <p:ext uri="{BB962C8B-B14F-4D97-AF65-F5344CB8AC3E}">
        <p14:creationId xmlns:p14="http://schemas.microsoft.com/office/powerpoint/2010/main" val="20681796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Van </a:t>
            </a:r>
            <a:r>
              <a:rPr lang="en-US" dirty="0" err="1"/>
              <a:t>een</a:t>
            </a:r>
            <a:r>
              <a:rPr lang="en-US" dirty="0"/>
              <a:t> </a:t>
            </a:r>
            <a:r>
              <a:rPr lang="en-US" dirty="0" err="1"/>
              <a:t>laag</a:t>
            </a:r>
            <a:r>
              <a:rPr lang="en-US" dirty="0"/>
              <a:t> </a:t>
            </a:r>
            <a:r>
              <a:rPr lang="en-US" dirty="0" err="1"/>
              <a:t>naar</a:t>
            </a:r>
            <a:r>
              <a:rPr lang="en-US" dirty="0"/>
              <a:t> de </a:t>
            </a:r>
            <a:r>
              <a:rPr lang="en-US" dirty="0" err="1"/>
              <a:t>volgende</a:t>
            </a:r>
            <a:endParaRPr lang="en-US" dirty="0"/>
          </a:p>
        </p:txBody>
      </p:sp>
      <p:sp>
        <p:nvSpPr>
          <p:cNvPr id="3" name="Content Placeholder 2"/>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C2B879FA-779E-48F0-856F-6643AC3A5708}"/>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2059709" y="1916863"/>
            <a:ext cx="8940800" cy="4712574"/>
          </a:xfrm>
          <a:prstGeom prst="rect">
            <a:avLst/>
          </a:prstGeom>
        </p:spPr>
      </p:pic>
    </p:spTree>
    <p:extLst>
      <p:ext uri="{BB962C8B-B14F-4D97-AF65-F5344CB8AC3E}">
        <p14:creationId xmlns:p14="http://schemas.microsoft.com/office/powerpoint/2010/main" val="3435492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7561E81D-6C2E-4C8F-914D-8AB45CD1687F}"/>
              </a:ext>
            </a:extLst>
          </p:cNvPr>
          <p:cNvPicPr>
            <a:picLocks noChangeAspect="1"/>
          </p:cNvPicPr>
          <p:nvPr/>
        </p:nvPicPr>
        <p:blipFill>
          <a:blip r:embed="rId2"/>
          <a:stretch>
            <a:fillRect/>
          </a:stretch>
        </p:blipFill>
        <p:spPr>
          <a:xfrm>
            <a:off x="0" y="0"/>
            <a:ext cx="12192000" cy="6554448"/>
          </a:xfrm>
          <a:prstGeom prst="rect">
            <a:avLst/>
          </a:prstGeom>
        </p:spPr>
      </p:pic>
    </p:spTree>
    <p:extLst>
      <p:ext uri="{BB962C8B-B14F-4D97-AF65-F5344CB8AC3E}">
        <p14:creationId xmlns:p14="http://schemas.microsoft.com/office/powerpoint/2010/main" val="26026272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Sigmoid function </a:t>
            </a:r>
          </a:p>
        </p:txBody>
      </p:sp>
      <p:sp>
        <p:nvSpPr>
          <p:cNvPr id="3" name="Content Placeholder 2"/>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B1089B95-4FCE-47B5-BC9F-52F932138702}"/>
              </a:ext>
            </a:extLst>
          </p:cNvPr>
          <p:cNvPicPr>
            <a:picLocks noChangeAspect="1"/>
          </p:cNvPicPr>
          <p:nvPr/>
        </p:nvPicPr>
        <p:blipFill>
          <a:blip r:embed="rId2"/>
          <a:stretch>
            <a:fillRect/>
          </a:stretch>
        </p:blipFill>
        <p:spPr>
          <a:xfrm>
            <a:off x="3325089" y="1955502"/>
            <a:ext cx="8866909" cy="4736484"/>
          </a:xfrm>
          <a:prstGeom prst="rect">
            <a:avLst/>
          </a:prstGeom>
        </p:spPr>
      </p:pic>
      <p:pic>
        <p:nvPicPr>
          <p:cNvPr id="1026" name="Picture 2" descr="Afbeeldingsresultaat voor sigmoid function">
            <a:hlinkClick r:id="rId3"/>
            <a:extLst>
              <a:ext uri="{FF2B5EF4-FFF2-40B4-BE49-F238E27FC236}">
                <a16:creationId xmlns:a16="http://schemas.microsoft.com/office/drawing/2014/main" id="{CBD2C4CD-5FD5-4335-94FC-9F1AECB0D9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3221004"/>
            <a:ext cx="3048000" cy="2028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794517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A26C5-E424-4CE8-9288-DFC12A74B23F}"/>
              </a:ext>
            </a:extLst>
          </p:cNvPr>
          <p:cNvSpPr>
            <a:spLocks noGrp="1"/>
          </p:cNvSpPr>
          <p:nvPr>
            <p:ph type="title"/>
          </p:nvPr>
        </p:nvSpPr>
        <p:spPr>
          <a:xfrm>
            <a:off x="810000" y="447188"/>
            <a:ext cx="10571998" cy="970450"/>
          </a:xfrm>
        </p:spPr>
        <p:txBody>
          <a:bodyPr/>
          <a:lstStyle/>
          <a:p>
            <a:endParaRPr lang="nl-NL"/>
          </a:p>
        </p:txBody>
      </p:sp>
      <p:sp>
        <p:nvSpPr>
          <p:cNvPr id="3" name="Content Placeholder 2">
            <a:extLst>
              <a:ext uri="{FF2B5EF4-FFF2-40B4-BE49-F238E27FC236}">
                <a16:creationId xmlns:a16="http://schemas.microsoft.com/office/drawing/2014/main" id="{50279E2F-C7F0-43A4-8B42-380BA40CBA69}"/>
              </a:ext>
            </a:extLst>
          </p:cNvPr>
          <p:cNvSpPr>
            <a:spLocks noGrp="1"/>
          </p:cNvSpPr>
          <p:nvPr>
            <p:ph idx="1"/>
          </p:nvPr>
        </p:nvSpPr>
        <p:spPr/>
        <p:txBody>
          <a:bodyPr/>
          <a:lstStyle/>
          <a:p>
            <a:endParaRPr lang="nl-NL"/>
          </a:p>
        </p:txBody>
      </p:sp>
      <p:pic>
        <p:nvPicPr>
          <p:cNvPr id="4" name="Picture 3">
            <a:extLst>
              <a:ext uri="{FF2B5EF4-FFF2-40B4-BE49-F238E27FC236}">
                <a16:creationId xmlns:a16="http://schemas.microsoft.com/office/drawing/2014/main" id="{59CF0EB4-E413-4311-ACBF-F1437C15635D}"/>
              </a:ext>
            </a:extLst>
          </p:cNvPr>
          <p:cNvPicPr>
            <a:picLocks noChangeAspect="1"/>
          </p:cNvPicPr>
          <p:nvPr/>
        </p:nvPicPr>
        <p:blipFill>
          <a:blip r:embed="rId2"/>
          <a:stretch>
            <a:fillRect/>
          </a:stretch>
        </p:blipFill>
        <p:spPr>
          <a:xfrm>
            <a:off x="257174" y="0"/>
            <a:ext cx="11677650" cy="6858000"/>
          </a:xfrm>
          <a:prstGeom prst="rect">
            <a:avLst/>
          </a:prstGeom>
        </p:spPr>
      </p:pic>
    </p:spTree>
    <p:extLst>
      <p:ext uri="{BB962C8B-B14F-4D97-AF65-F5344CB8AC3E}">
        <p14:creationId xmlns:p14="http://schemas.microsoft.com/office/powerpoint/2010/main" val="16725143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364E7B8-D087-4707-96E1-1D9471AC079C}"/>
              </a:ext>
            </a:extLst>
          </p:cNvPr>
          <p:cNvPicPr>
            <a:picLocks noChangeAspect="1"/>
          </p:cNvPicPr>
          <p:nvPr/>
        </p:nvPicPr>
        <p:blipFill>
          <a:blip r:embed="rId2"/>
          <a:stretch>
            <a:fillRect/>
          </a:stretch>
        </p:blipFill>
        <p:spPr>
          <a:xfrm>
            <a:off x="666750" y="0"/>
            <a:ext cx="10858500" cy="6858000"/>
          </a:xfrm>
          <a:prstGeom prst="rect">
            <a:avLst/>
          </a:prstGeom>
        </p:spPr>
      </p:pic>
    </p:spTree>
    <p:extLst>
      <p:ext uri="{BB962C8B-B14F-4D97-AF65-F5344CB8AC3E}">
        <p14:creationId xmlns:p14="http://schemas.microsoft.com/office/powerpoint/2010/main" val="23419986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AA26D099-30D9-45D6-84B7-33607BA0B93C}"/>
              </a:ext>
            </a:extLst>
          </p:cNvPr>
          <p:cNvPicPr>
            <a:picLocks noChangeAspect="1"/>
          </p:cNvPicPr>
          <p:nvPr/>
        </p:nvPicPr>
        <p:blipFill>
          <a:blip r:embed="rId2"/>
          <a:stretch>
            <a:fillRect/>
          </a:stretch>
        </p:blipFill>
        <p:spPr>
          <a:xfrm>
            <a:off x="156730" y="0"/>
            <a:ext cx="11878539" cy="6858000"/>
          </a:xfrm>
          <a:prstGeom prst="rect">
            <a:avLst/>
          </a:prstGeom>
        </p:spPr>
      </p:pic>
    </p:spTree>
    <p:extLst>
      <p:ext uri="{BB962C8B-B14F-4D97-AF65-F5344CB8AC3E}">
        <p14:creationId xmlns:p14="http://schemas.microsoft.com/office/powerpoint/2010/main" val="396051460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BC38B2A-2B4D-4108-A891-AB72A1836FBC}"/>
              </a:ext>
            </a:extLst>
          </p:cNvPr>
          <p:cNvPicPr>
            <a:picLocks noChangeAspect="1"/>
          </p:cNvPicPr>
          <p:nvPr/>
        </p:nvPicPr>
        <p:blipFill rotWithShape="1">
          <a:blip r:embed="rId2"/>
          <a:srcRect l="5432" t="961"/>
          <a:stretch/>
        </p:blipFill>
        <p:spPr>
          <a:xfrm>
            <a:off x="255005" y="-23829"/>
            <a:ext cx="11681990" cy="6881829"/>
          </a:xfrm>
          <a:prstGeom prst="rect">
            <a:avLst/>
          </a:prstGeom>
        </p:spPr>
      </p:pic>
    </p:spTree>
    <p:extLst>
      <p:ext uri="{BB962C8B-B14F-4D97-AF65-F5344CB8AC3E}">
        <p14:creationId xmlns:p14="http://schemas.microsoft.com/office/powerpoint/2010/main" val="2991564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Lineaire algebra</a:t>
            </a:r>
          </a:p>
        </p:txBody>
      </p:sp>
      <p:sp>
        <p:nvSpPr>
          <p:cNvPr id="6" name="AutoShape 4" descr="Afbeeldingsresultaat voor angular"/>
          <p:cNvSpPr>
            <a:spLocks noChangeAspect="1" noChangeArrowheads="1"/>
          </p:cNvSpPr>
          <p:nvPr/>
        </p:nvSpPr>
        <p:spPr bwMode="auto">
          <a:xfrm>
            <a:off x="5312157" y="2621842"/>
            <a:ext cx="1830796" cy="183080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NL"/>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77792" y="416949"/>
            <a:ext cx="1173563" cy="1328820"/>
          </a:xfrm>
          <a:prstGeom prst="rect">
            <a:avLst/>
          </a:prstGeom>
        </p:spPr>
      </p:pic>
      <p:pic>
        <p:nvPicPr>
          <p:cNvPr id="4" name="Picture 3">
            <a:extLst>
              <a:ext uri="{FF2B5EF4-FFF2-40B4-BE49-F238E27FC236}">
                <a16:creationId xmlns:a16="http://schemas.microsoft.com/office/drawing/2014/main" id="{58DBE89F-A80B-46FA-8E0D-D3A8A1502793}"/>
              </a:ext>
            </a:extLst>
          </p:cNvPr>
          <p:cNvPicPr>
            <a:picLocks noChangeAspect="1"/>
          </p:cNvPicPr>
          <p:nvPr/>
        </p:nvPicPr>
        <p:blipFill>
          <a:blip r:embed="rId4"/>
          <a:stretch>
            <a:fillRect/>
          </a:stretch>
        </p:blipFill>
        <p:spPr>
          <a:xfrm>
            <a:off x="-1" y="2003173"/>
            <a:ext cx="12192000" cy="4898942"/>
          </a:xfrm>
          <a:prstGeom prst="rect">
            <a:avLst/>
          </a:prstGeom>
        </p:spPr>
      </p:pic>
    </p:spTree>
    <p:extLst>
      <p:ext uri="{BB962C8B-B14F-4D97-AF65-F5344CB8AC3E}">
        <p14:creationId xmlns:p14="http://schemas.microsoft.com/office/powerpoint/2010/main" val="16948022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latin typeface="Nirmala UI" panose="020B0502040204020203" pitchFamily="34" charset="0"/>
                <a:cs typeface="Nirmala UI" panose="020B0502040204020203" pitchFamily="34" charset="0"/>
              </a:rPr>
              <a:t>Inhoudsopgave</a:t>
            </a:r>
            <a:endParaRPr lang="en-US" dirty="0">
              <a:latin typeface="Nirmala UI" panose="020B0502040204020203" pitchFamily="34" charset="0"/>
              <a:cs typeface="Nirmala UI" panose="020B0502040204020203" pitchFamily="34" charset="0"/>
            </a:endParaRPr>
          </a:p>
        </p:txBody>
      </p:sp>
      <p:sp>
        <p:nvSpPr>
          <p:cNvPr id="4" name="Content Placeholder 2"/>
          <p:cNvSpPr txBox="1">
            <a:spLocks/>
          </p:cNvSpPr>
          <p:nvPr/>
        </p:nvSpPr>
        <p:spPr>
          <a:xfrm>
            <a:off x="523702" y="2220686"/>
            <a:ext cx="11205556" cy="4417691"/>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Font typeface="Wingdings 2" charset="2"/>
              <a:buBlip>
                <a:blip r:embed="rId3"/>
              </a:buBlip>
            </a:pPr>
            <a:endParaRPr lang="nl-NL" sz="2800" dirty="0">
              <a:latin typeface="Nirmala UI" panose="020B0502040204020203" pitchFamily="34" charset="0"/>
              <a:cs typeface="Nirmala UI" panose="020B0502040204020203" pitchFamily="34" charset="0"/>
            </a:endParaRPr>
          </a:p>
          <a:p>
            <a:pPr marL="0" indent="0">
              <a:buNone/>
            </a:pPr>
            <a:endParaRPr lang="nl-NL" sz="2800" dirty="0">
              <a:latin typeface="Nirmala UI" panose="020B0502040204020203" pitchFamily="34" charset="0"/>
              <a:cs typeface="Nirmala UI" panose="020B0502040204020203" pitchFamily="34" charset="0"/>
            </a:endParaRPr>
          </a:p>
          <a:p>
            <a:pPr>
              <a:buFont typeface="Wingdings 2" charset="2"/>
              <a:buBlip>
                <a:blip r:embed="rId3"/>
              </a:buBlip>
            </a:pPr>
            <a:r>
              <a:rPr lang="nl-NL" sz="2800" dirty="0">
                <a:latin typeface="Nirmala UI" panose="020B0502040204020203" pitchFamily="34" charset="0"/>
                <a:cs typeface="Nirmala UI" panose="020B0502040204020203" pitchFamily="34" charset="0"/>
              </a:rPr>
              <a:t>Introductie</a:t>
            </a:r>
          </a:p>
          <a:p>
            <a:pPr>
              <a:buFont typeface="Wingdings 2" charset="2"/>
              <a:buBlip>
                <a:blip r:embed="rId3"/>
              </a:buBlip>
            </a:pPr>
            <a:r>
              <a:rPr lang="nl-NL" sz="2800" dirty="0">
                <a:latin typeface="Nirmala UI" panose="020B0502040204020203" pitchFamily="34" charset="0"/>
                <a:cs typeface="Nirmala UI" panose="020B0502040204020203" pitchFamily="34" charset="0"/>
              </a:rPr>
              <a:t>Impact</a:t>
            </a:r>
          </a:p>
          <a:p>
            <a:pPr>
              <a:buFont typeface="Wingdings 2" charset="2"/>
              <a:buBlip>
                <a:blip r:embed="rId3"/>
              </a:buBlip>
            </a:pPr>
            <a:r>
              <a:rPr lang="nl-NL" sz="2800" dirty="0" err="1">
                <a:latin typeface="Nirmala UI" panose="020B0502040204020203" pitchFamily="34" charset="0"/>
                <a:cs typeface="Nirmala UI" panose="020B0502040204020203" pitchFamily="34" charset="0"/>
              </a:rPr>
              <a:t>Deep</a:t>
            </a:r>
            <a:r>
              <a:rPr lang="nl-NL" sz="2800" dirty="0">
                <a:latin typeface="Nirmala UI" panose="020B0502040204020203" pitchFamily="34" charset="0"/>
                <a:cs typeface="Nirmala UI" panose="020B0502040204020203" pitchFamily="34" charset="0"/>
              </a:rPr>
              <a:t> Learning</a:t>
            </a:r>
          </a:p>
          <a:p>
            <a:pPr>
              <a:buFont typeface="Wingdings 2" charset="2"/>
              <a:buBlip>
                <a:blip r:embed="rId3"/>
              </a:buBlip>
            </a:pPr>
            <a:r>
              <a:rPr lang="nl-NL" sz="2800" dirty="0">
                <a:latin typeface="Nirmala UI" panose="020B0502040204020203" pitchFamily="34" charset="0"/>
                <a:cs typeface="Nirmala UI" panose="020B0502040204020203" pitchFamily="34" charset="0"/>
              </a:rPr>
              <a:t>Image </a:t>
            </a:r>
            <a:r>
              <a:rPr lang="nl-NL" sz="2800" dirty="0" err="1">
                <a:latin typeface="Nirmala UI" panose="020B0502040204020203" pitchFamily="34" charset="0"/>
                <a:cs typeface="Nirmala UI" panose="020B0502040204020203" pitchFamily="34" charset="0"/>
              </a:rPr>
              <a:t>Recognition</a:t>
            </a:r>
            <a:endParaRPr lang="nl-NL" sz="2800" dirty="0">
              <a:latin typeface="Nirmala UI" panose="020B0502040204020203" pitchFamily="34" charset="0"/>
              <a:cs typeface="Nirmala UI" panose="020B0502040204020203" pitchFamily="34" charset="0"/>
            </a:endParaRPr>
          </a:p>
          <a:p>
            <a:pPr>
              <a:buFont typeface="Wingdings 2" charset="2"/>
              <a:buBlip>
                <a:blip r:embed="rId3"/>
              </a:buBlip>
            </a:pPr>
            <a:r>
              <a:rPr lang="nl-NL" sz="2800" dirty="0">
                <a:latin typeface="Nirmala UI" panose="020B0502040204020203" pitchFamily="34" charset="0"/>
                <a:cs typeface="Nirmala UI" panose="020B0502040204020203" pitchFamily="34" charset="0"/>
              </a:rPr>
              <a:t>Tensorflow</a:t>
            </a:r>
          </a:p>
          <a:p>
            <a:pPr marL="0" indent="0">
              <a:buNone/>
            </a:pPr>
            <a:endParaRPr lang="nl-NL" sz="2800" dirty="0">
              <a:latin typeface="Nirmala UI" panose="020B0502040204020203" pitchFamily="34" charset="0"/>
              <a:cs typeface="Nirmala UI" panose="020B0502040204020203" pitchFamily="34" charset="0"/>
            </a:endParaRPr>
          </a:p>
          <a:p>
            <a:pPr marL="0" indent="0">
              <a:buNone/>
            </a:pPr>
            <a:endParaRPr lang="nl-NL" sz="2800" dirty="0">
              <a:latin typeface="Nirmala UI" panose="020B0502040204020203" pitchFamily="34" charset="0"/>
              <a:cs typeface="Nirmala UI" panose="020B0502040204020203" pitchFamily="34"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77792" y="416949"/>
            <a:ext cx="1173563" cy="1328820"/>
          </a:xfrm>
          <a:prstGeom prst="rect">
            <a:avLst/>
          </a:prstGeom>
        </p:spPr>
      </p:pic>
    </p:spTree>
    <p:extLst>
      <p:ext uri="{BB962C8B-B14F-4D97-AF65-F5344CB8AC3E}">
        <p14:creationId xmlns:p14="http://schemas.microsoft.com/office/powerpoint/2010/main" val="2749205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500"/>
                                        <p:tgtEl>
                                          <p:spTgt spid="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3" end="3"/>
                                            </p:txEl>
                                          </p:spTgt>
                                        </p:tgtEl>
                                        <p:attrNameLst>
                                          <p:attrName>style.visibility</p:attrName>
                                        </p:attrNameLst>
                                      </p:cBhvr>
                                      <p:to>
                                        <p:strVal val="visible"/>
                                      </p:to>
                                    </p:set>
                                    <p:animEffect transition="in" filter="fade">
                                      <p:cBhvr>
                                        <p:cTn id="12" dur="500"/>
                                        <p:tgtEl>
                                          <p:spTgt spid="4">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animEffect transition="in" filter="fade">
                                      <p:cBhvr>
                                        <p:cTn id="17" dur="500"/>
                                        <p:tgtEl>
                                          <p:spTgt spid="4">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5" end="5"/>
                                            </p:txEl>
                                          </p:spTgt>
                                        </p:tgtEl>
                                        <p:attrNameLst>
                                          <p:attrName>style.visibility</p:attrName>
                                        </p:attrNameLst>
                                      </p:cBhvr>
                                      <p:to>
                                        <p:strVal val="visible"/>
                                      </p:to>
                                    </p:set>
                                    <p:animEffect transition="in" filter="fade">
                                      <p:cBhvr>
                                        <p:cTn id="22" dur="500"/>
                                        <p:tgtEl>
                                          <p:spTgt spid="4">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animEffect transition="in" filter="fade">
                                      <p:cBhvr>
                                        <p:cTn id="27"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D0F1014-4FC9-451F-816E-8D6525F2E8A3}"/>
              </a:ext>
            </a:extLst>
          </p:cNvPr>
          <p:cNvPicPr>
            <a:picLocks noChangeAspect="1"/>
          </p:cNvPicPr>
          <p:nvPr/>
        </p:nvPicPr>
        <p:blipFill>
          <a:blip r:embed="rId2"/>
          <a:stretch>
            <a:fillRect/>
          </a:stretch>
        </p:blipFill>
        <p:spPr>
          <a:xfrm>
            <a:off x="0" y="467210"/>
            <a:ext cx="12192000" cy="5923580"/>
          </a:xfrm>
          <a:prstGeom prst="rect">
            <a:avLst/>
          </a:prstGeom>
        </p:spPr>
      </p:pic>
    </p:spTree>
    <p:extLst>
      <p:ext uri="{BB962C8B-B14F-4D97-AF65-F5344CB8AC3E}">
        <p14:creationId xmlns:p14="http://schemas.microsoft.com/office/powerpoint/2010/main" val="12676252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Calculus</a:t>
            </a:r>
          </a:p>
        </p:txBody>
      </p:sp>
      <p:sp>
        <p:nvSpPr>
          <p:cNvPr id="6" name="AutoShape 4" descr="Afbeeldingsresultaat voor angular"/>
          <p:cNvSpPr>
            <a:spLocks noChangeAspect="1" noChangeArrowheads="1"/>
          </p:cNvSpPr>
          <p:nvPr/>
        </p:nvSpPr>
        <p:spPr bwMode="auto">
          <a:xfrm>
            <a:off x="5312157" y="2621842"/>
            <a:ext cx="1830796" cy="183080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NL"/>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77792" y="416949"/>
            <a:ext cx="1173563" cy="1328820"/>
          </a:xfrm>
          <a:prstGeom prst="rect">
            <a:avLst/>
          </a:prstGeom>
        </p:spPr>
      </p:pic>
      <p:pic>
        <p:nvPicPr>
          <p:cNvPr id="4" name="Picture 3">
            <a:extLst>
              <a:ext uri="{FF2B5EF4-FFF2-40B4-BE49-F238E27FC236}">
                <a16:creationId xmlns:a16="http://schemas.microsoft.com/office/drawing/2014/main" id="{C9C01878-FF02-4FBC-B2E0-D35698368C76}"/>
              </a:ext>
            </a:extLst>
          </p:cNvPr>
          <p:cNvPicPr>
            <a:picLocks noChangeAspect="1"/>
          </p:cNvPicPr>
          <p:nvPr/>
        </p:nvPicPr>
        <p:blipFill>
          <a:blip r:embed="rId4"/>
          <a:stretch>
            <a:fillRect/>
          </a:stretch>
        </p:blipFill>
        <p:spPr>
          <a:xfrm>
            <a:off x="-1" y="2357426"/>
            <a:ext cx="12192000" cy="4190436"/>
          </a:xfrm>
          <a:prstGeom prst="rect">
            <a:avLst/>
          </a:prstGeom>
        </p:spPr>
      </p:pic>
    </p:spTree>
    <p:extLst>
      <p:ext uri="{BB962C8B-B14F-4D97-AF65-F5344CB8AC3E}">
        <p14:creationId xmlns:p14="http://schemas.microsoft.com/office/powerpoint/2010/main" val="26679117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Wiskunde nodig?</a:t>
            </a:r>
          </a:p>
        </p:txBody>
      </p:sp>
      <p:sp>
        <p:nvSpPr>
          <p:cNvPr id="3" name="Content Placeholder 2"/>
          <p:cNvSpPr txBox="1">
            <a:spLocks/>
          </p:cNvSpPr>
          <p:nvPr/>
        </p:nvSpPr>
        <p:spPr>
          <a:xfrm>
            <a:off x="523702" y="2302329"/>
            <a:ext cx="11205556" cy="4336048"/>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Blip>
                <a:blip r:embed="rId3"/>
              </a:buBlip>
            </a:pPr>
            <a:r>
              <a:rPr lang="nl-NL" sz="2800" dirty="0">
                <a:latin typeface="Nirmala UI" panose="020B0502040204020203" pitchFamily="34" charset="0"/>
                <a:cs typeface="Nirmala UI" panose="020B0502040204020203" pitchFamily="34" charset="0"/>
              </a:rPr>
              <a:t>Nee, Maar het helpt natuurlijk wel</a:t>
            </a:r>
          </a:p>
          <a:p>
            <a:pPr>
              <a:buBlip>
                <a:blip r:embed="rId3"/>
              </a:buBlip>
            </a:pPr>
            <a:endParaRPr lang="nl-NL" sz="2800" dirty="0">
              <a:latin typeface="Nirmala UI" panose="020B0502040204020203" pitchFamily="34" charset="0"/>
              <a:cs typeface="Nirmala UI" panose="020B0502040204020203" pitchFamily="34" charset="0"/>
            </a:endParaRPr>
          </a:p>
          <a:p>
            <a:pPr>
              <a:buBlip>
                <a:blip r:embed="rId3"/>
              </a:buBlip>
            </a:pPr>
            <a:r>
              <a:rPr lang="nl-NL" sz="2800" dirty="0">
                <a:latin typeface="Nirmala UI" panose="020B0502040204020203" pitchFamily="34" charset="0"/>
                <a:cs typeface="Nirmala UI" panose="020B0502040204020203" pitchFamily="34" charset="0"/>
              </a:rPr>
              <a:t>Libraries / </a:t>
            </a:r>
            <a:r>
              <a:rPr lang="nl-NL" sz="2800" dirty="0" err="1">
                <a:latin typeface="Nirmala UI" panose="020B0502040204020203" pitchFamily="34" charset="0"/>
                <a:cs typeface="Nirmala UI" panose="020B0502040204020203" pitchFamily="34" charset="0"/>
              </a:rPr>
              <a:t>Frameworks</a:t>
            </a:r>
            <a:endParaRPr lang="nl-NL" sz="2800" dirty="0">
              <a:latin typeface="Nirmala UI" panose="020B0502040204020203" pitchFamily="34" charset="0"/>
              <a:cs typeface="Nirmala UI" panose="020B0502040204020203" pitchFamily="34" charset="0"/>
            </a:endParaRPr>
          </a:p>
          <a:p>
            <a:pPr>
              <a:buBlip>
                <a:blip r:embed="rId3"/>
              </a:buBlip>
            </a:pPr>
            <a:r>
              <a:rPr lang="nl-NL" sz="2800" dirty="0">
                <a:latin typeface="Nirmala UI" panose="020B0502040204020203" pitchFamily="34" charset="0"/>
                <a:cs typeface="Nirmala UI" panose="020B0502040204020203" pitchFamily="34" charset="0"/>
              </a:rPr>
              <a:t>Cloud </a:t>
            </a:r>
            <a:r>
              <a:rPr lang="nl-NL" sz="2800" dirty="0" err="1">
                <a:latin typeface="Nirmala UI" panose="020B0502040204020203" pitchFamily="34" charset="0"/>
                <a:cs typeface="Nirmala UI" panose="020B0502040204020203" pitchFamily="34" charset="0"/>
              </a:rPr>
              <a:t>API’s</a:t>
            </a:r>
            <a:endParaRPr lang="nl-NL" sz="2800" dirty="0">
              <a:latin typeface="Nirmala UI" panose="020B0502040204020203" pitchFamily="34" charset="0"/>
              <a:cs typeface="Nirmala UI" panose="020B0502040204020203" pitchFamily="34" charset="0"/>
            </a:endParaRPr>
          </a:p>
        </p:txBody>
      </p:sp>
      <p:sp>
        <p:nvSpPr>
          <p:cNvPr id="6" name="AutoShape 4" descr="Afbeeldingsresultaat voor angular"/>
          <p:cNvSpPr>
            <a:spLocks noChangeAspect="1" noChangeArrowheads="1"/>
          </p:cNvSpPr>
          <p:nvPr/>
        </p:nvSpPr>
        <p:spPr bwMode="auto">
          <a:xfrm>
            <a:off x="5312157" y="2621842"/>
            <a:ext cx="1830796" cy="183080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NL"/>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77792" y="416949"/>
            <a:ext cx="1173563" cy="1328820"/>
          </a:xfrm>
          <a:prstGeom prst="rect">
            <a:avLst/>
          </a:prstGeom>
        </p:spPr>
      </p:pic>
    </p:spTree>
    <p:extLst>
      <p:ext uri="{BB962C8B-B14F-4D97-AF65-F5344CB8AC3E}">
        <p14:creationId xmlns:p14="http://schemas.microsoft.com/office/powerpoint/2010/main" val="16229164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err="1"/>
              <a:t>Deep</a:t>
            </a:r>
            <a:r>
              <a:rPr lang="nl-NL" dirty="0"/>
              <a:t> Learning</a:t>
            </a:r>
          </a:p>
        </p:txBody>
      </p:sp>
      <p:sp>
        <p:nvSpPr>
          <p:cNvPr id="3" name="Content Placeholder 2"/>
          <p:cNvSpPr txBox="1">
            <a:spLocks/>
          </p:cNvSpPr>
          <p:nvPr/>
        </p:nvSpPr>
        <p:spPr>
          <a:xfrm>
            <a:off x="523702" y="2302329"/>
            <a:ext cx="11205556" cy="4336048"/>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Blip>
                <a:blip r:embed="rId3"/>
              </a:buBlip>
            </a:pPr>
            <a:r>
              <a:rPr lang="nl-NL" sz="2800" dirty="0">
                <a:latin typeface="Nirmala UI" panose="020B0502040204020203" pitchFamily="34" charset="0"/>
                <a:cs typeface="Nirmala UI" panose="020B0502040204020203" pitchFamily="34" charset="0"/>
              </a:rPr>
              <a:t>Lange tijd niet gebruikt door slechte performance</a:t>
            </a:r>
          </a:p>
          <a:p>
            <a:pPr>
              <a:buBlip>
                <a:blip r:embed="rId3"/>
              </a:buBlip>
            </a:pPr>
            <a:r>
              <a:rPr lang="nl-NL" sz="2800" dirty="0">
                <a:latin typeface="Nirmala UI" panose="020B0502040204020203" pitchFamily="34" charset="0"/>
                <a:cs typeface="Nirmala UI" panose="020B0502040204020203" pitchFamily="34" charset="0"/>
              </a:rPr>
              <a:t>High-</a:t>
            </a:r>
            <a:r>
              <a:rPr lang="nl-NL" sz="2800" dirty="0" err="1">
                <a:latin typeface="Nirmala UI" panose="020B0502040204020203" pitchFamily="34" charset="0"/>
                <a:cs typeface="Nirmala UI" panose="020B0502040204020203" pitchFamily="34" charset="0"/>
              </a:rPr>
              <a:t>powered</a:t>
            </a:r>
            <a:r>
              <a:rPr lang="nl-NL" sz="2800" dirty="0">
                <a:latin typeface="Nirmala UI" panose="020B0502040204020203" pitchFamily="34" charset="0"/>
                <a:cs typeface="Nirmala UI" panose="020B0502040204020203" pitchFamily="34" charset="0"/>
              </a:rPr>
              <a:t> computing, </a:t>
            </a:r>
            <a:r>
              <a:rPr lang="nl-NL" sz="2800" dirty="0" err="1">
                <a:latin typeface="Nirmala UI" panose="020B0502040204020203" pitchFamily="34" charset="0"/>
                <a:cs typeface="Nirmala UI" panose="020B0502040204020203" pitchFamily="34" charset="0"/>
              </a:rPr>
              <a:t>GPUs</a:t>
            </a:r>
            <a:endParaRPr lang="nl-NL" sz="2800" dirty="0">
              <a:latin typeface="Nirmala UI" panose="020B0502040204020203" pitchFamily="34" charset="0"/>
              <a:cs typeface="Nirmala UI" panose="020B0502040204020203" pitchFamily="34" charset="0"/>
            </a:endParaRPr>
          </a:p>
          <a:p>
            <a:pPr>
              <a:buBlip>
                <a:blip r:embed="rId3"/>
              </a:buBlip>
            </a:pPr>
            <a:r>
              <a:rPr lang="nl-NL" sz="2800" dirty="0">
                <a:latin typeface="Nirmala UI" panose="020B0502040204020203" pitchFamily="34" charset="0"/>
                <a:cs typeface="Nirmala UI" panose="020B0502040204020203" pitchFamily="34" charset="0"/>
              </a:rPr>
              <a:t>Grotere netwerken door GPU rekenkracht</a:t>
            </a:r>
          </a:p>
          <a:p>
            <a:pPr>
              <a:buBlip>
                <a:blip r:embed="rId3"/>
              </a:buBlip>
            </a:pPr>
            <a:r>
              <a:rPr lang="nl-NL" sz="2800" dirty="0">
                <a:latin typeface="Nirmala UI" panose="020B0502040204020203" pitchFamily="34" charset="0"/>
                <a:cs typeface="Nirmala UI" panose="020B0502040204020203" pitchFamily="34" charset="0"/>
              </a:rPr>
              <a:t>Deze grote netwerken noemen wij </a:t>
            </a:r>
            <a:r>
              <a:rPr lang="nl-NL" sz="2800" dirty="0" err="1">
                <a:latin typeface="Nirmala UI" panose="020B0502040204020203" pitchFamily="34" charset="0"/>
                <a:cs typeface="Nirmala UI" panose="020B0502040204020203" pitchFamily="34" charset="0"/>
              </a:rPr>
              <a:t>Deep</a:t>
            </a:r>
            <a:r>
              <a:rPr lang="nl-NL" sz="2800" dirty="0">
                <a:latin typeface="Nirmala UI" panose="020B0502040204020203" pitchFamily="34" charset="0"/>
                <a:cs typeface="Nirmala UI" panose="020B0502040204020203" pitchFamily="34" charset="0"/>
              </a:rPr>
              <a:t> Learning</a:t>
            </a:r>
          </a:p>
        </p:txBody>
      </p:sp>
      <p:sp>
        <p:nvSpPr>
          <p:cNvPr id="6" name="AutoShape 4" descr="Afbeeldingsresultaat voor angular"/>
          <p:cNvSpPr>
            <a:spLocks noChangeAspect="1" noChangeArrowheads="1"/>
          </p:cNvSpPr>
          <p:nvPr/>
        </p:nvSpPr>
        <p:spPr bwMode="auto">
          <a:xfrm>
            <a:off x="5312157" y="2621842"/>
            <a:ext cx="1830796" cy="183080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NL"/>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77792" y="416949"/>
            <a:ext cx="1173563" cy="1328820"/>
          </a:xfrm>
          <a:prstGeom prst="rect">
            <a:avLst/>
          </a:prstGeom>
        </p:spPr>
      </p:pic>
    </p:spTree>
    <p:extLst>
      <p:ext uri="{BB962C8B-B14F-4D97-AF65-F5344CB8AC3E}">
        <p14:creationId xmlns:p14="http://schemas.microsoft.com/office/powerpoint/2010/main" val="20635434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C085E16-97BD-435E-8CB0-A4453984D017}"/>
              </a:ext>
            </a:extLst>
          </p:cNvPr>
          <p:cNvPicPr>
            <a:picLocks noChangeAspect="1"/>
          </p:cNvPicPr>
          <p:nvPr/>
        </p:nvPicPr>
        <p:blipFill>
          <a:blip r:embed="rId2"/>
          <a:stretch>
            <a:fillRect/>
          </a:stretch>
        </p:blipFill>
        <p:spPr>
          <a:xfrm>
            <a:off x="127754" y="523469"/>
            <a:ext cx="11936491" cy="5811061"/>
          </a:xfrm>
          <a:prstGeom prst="rect">
            <a:avLst/>
          </a:prstGeom>
        </p:spPr>
      </p:pic>
    </p:spTree>
    <p:extLst>
      <p:ext uri="{BB962C8B-B14F-4D97-AF65-F5344CB8AC3E}">
        <p14:creationId xmlns:p14="http://schemas.microsoft.com/office/powerpoint/2010/main" val="428507428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err="1"/>
              <a:t>Convolutional</a:t>
            </a:r>
            <a:r>
              <a:rPr lang="nl-NL" dirty="0"/>
              <a:t> </a:t>
            </a:r>
            <a:r>
              <a:rPr lang="nl-NL" dirty="0" err="1"/>
              <a:t>Neural</a:t>
            </a:r>
            <a:r>
              <a:rPr lang="nl-NL" dirty="0"/>
              <a:t> </a:t>
            </a:r>
            <a:r>
              <a:rPr lang="nl-NL" dirty="0" err="1"/>
              <a:t>networks</a:t>
            </a:r>
            <a:r>
              <a:rPr lang="nl-NL" dirty="0"/>
              <a:t>: CNN</a:t>
            </a:r>
          </a:p>
        </p:txBody>
      </p:sp>
      <p:sp>
        <p:nvSpPr>
          <p:cNvPr id="3" name="Content Placeholder 2"/>
          <p:cNvSpPr txBox="1">
            <a:spLocks/>
          </p:cNvSpPr>
          <p:nvPr/>
        </p:nvSpPr>
        <p:spPr>
          <a:xfrm>
            <a:off x="376742" y="2122712"/>
            <a:ext cx="11205556" cy="1518557"/>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buNone/>
            </a:pPr>
            <a:r>
              <a:rPr lang="nl-NL" sz="2400" dirty="0" err="1">
                <a:latin typeface="Nirmala UI" panose="020B0502040204020203" pitchFamily="34" charset="0"/>
                <a:cs typeface="Nirmala UI" panose="020B0502040204020203" pitchFamily="34" charset="0"/>
              </a:rPr>
              <a:t>Convolutional</a:t>
            </a:r>
            <a:r>
              <a:rPr lang="nl-NL" sz="2400" dirty="0">
                <a:latin typeface="Nirmala UI" panose="020B0502040204020203" pitchFamily="34" charset="0"/>
                <a:cs typeface="Nirmala UI" panose="020B0502040204020203" pitchFamily="34" charset="0"/>
              </a:rPr>
              <a:t> </a:t>
            </a:r>
            <a:r>
              <a:rPr lang="nl-NL" sz="2400" dirty="0" err="1">
                <a:latin typeface="Nirmala UI" panose="020B0502040204020203" pitchFamily="34" charset="0"/>
                <a:cs typeface="Nirmala UI" panose="020B0502040204020203" pitchFamily="34" charset="0"/>
              </a:rPr>
              <a:t>Neural</a:t>
            </a:r>
            <a:r>
              <a:rPr lang="nl-NL" sz="2400" dirty="0">
                <a:latin typeface="Nirmala UI" panose="020B0502040204020203" pitchFamily="34" charset="0"/>
                <a:cs typeface="Nirmala UI" panose="020B0502040204020203" pitchFamily="34" charset="0"/>
              </a:rPr>
              <a:t> Networks kunnen</a:t>
            </a:r>
            <a:br>
              <a:rPr lang="nl-NL" sz="2400" dirty="0">
                <a:latin typeface="Nirmala UI" panose="020B0502040204020203" pitchFamily="34" charset="0"/>
                <a:cs typeface="Nirmala UI" panose="020B0502040204020203" pitchFamily="34" charset="0"/>
              </a:rPr>
            </a:br>
            <a:r>
              <a:rPr lang="nl-NL" sz="2400" dirty="0">
                <a:latin typeface="Nirmala UI" panose="020B0502040204020203" pitchFamily="34" charset="0"/>
                <a:cs typeface="Nirmala UI" panose="020B0502040204020203" pitchFamily="34" charset="0"/>
              </a:rPr>
              <a:t>3-dimensionale objecten verwerken</a:t>
            </a:r>
          </a:p>
          <a:p>
            <a:pPr marL="0" indent="0">
              <a:buNone/>
            </a:pPr>
            <a:r>
              <a:rPr lang="nl-NL" sz="2400" dirty="0">
                <a:latin typeface="Nirmala UI" panose="020B0502040204020203" pitchFamily="34" charset="0"/>
                <a:cs typeface="Nirmala UI" panose="020B0502040204020203" pitchFamily="34" charset="0"/>
              </a:rPr>
              <a:t>Echter gebeurd dit via 2-dimensionale arrays </a:t>
            </a:r>
          </a:p>
        </p:txBody>
      </p:sp>
      <p:sp>
        <p:nvSpPr>
          <p:cNvPr id="6" name="AutoShape 4" descr="Afbeeldingsresultaat voor angular"/>
          <p:cNvSpPr>
            <a:spLocks noChangeAspect="1" noChangeArrowheads="1"/>
          </p:cNvSpPr>
          <p:nvPr/>
        </p:nvSpPr>
        <p:spPr bwMode="auto">
          <a:xfrm>
            <a:off x="5312157" y="2621842"/>
            <a:ext cx="1830796" cy="183080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NL"/>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77792" y="416949"/>
            <a:ext cx="1173563" cy="1328820"/>
          </a:xfrm>
          <a:prstGeom prst="rect">
            <a:avLst/>
          </a:prstGeom>
        </p:spPr>
      </p:pic>
      <p:pic>
        <p:nvPicPr>
          <p:cNvPr id="5" name="Picture 4" descr="A close up of a logo&#10;&#10;Description generated with high confidence">
            <a:extLst>
              <a:ext uri="{FF2B5EF4-FFF2-40B4-BE49-F238E27FC236}">
                <a16:creationId xmlns:a16="http://schemas.microsoft.com/office/drawing/2014/main" id="{A0E1793E-9DDA-420A-B6F5-F60C1E3C6B53}"/>
              </a:ext>
            </a:extLst>
          </p:cNvPr>
          <p:cNvPicPr>
            <a:picLocks noChangeAspect="1"/>
          </p:cNvPicPr>
          <p:nvPr/>
        </p:nvPicPr>
        <p:blipFill>
          <a:blip r:embed="rId4"/>
          <a:stretch>
            <a:fillRect/>
          </a:stretch>
        </p:blipFill>
        <p:spPr>
          <a:xfrm>
            <a:off x="1926772" y="3573783"/>
            <a:ext cx="8102181" cy="3284217"/>
          </a:xfrm>
          <a:prstGeom prst="rect">
            <a:avLst/>
          </a:prstGeom>
        </p:spPr>
      </p:pic>
    </p:spTree>
    <p:extLst>
      <p:ext uri="{BB962C8B-B14F-4D97-AF65-F5344CB8AC3E}">
        <p14:creationId xmlns:p14="http://schemas.microsoft.com/office/powerpoint/2010/main" val="335791734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err="1"/>
              <a:t>Convolutional</a:t>
            </a:r>
            <a:r>
              <a:rPr lang="nl-NL" dirty="0"/>
              <a:t> </a:t>
            </a:r>
            <a:r>
              <a:rPr lang="nl-NL" dirty="0" err="1"/>
              <a:t>Layer</a:t>
            </a:r>
            <a:r>
              <a:rPr lang="nl-NL" dirty="0"/>
              <a:t>: voorbeeld</a:t>
            </a:r>
          </a:p>
        </p:txBody>
      </p:sp>
      <p:sp>
        <p:nvSpPr>
          <p:cNvPr id="3" name="Content Placeholder 2"/>
          <p:cNvSpPr txBox="1">
            <a:spLocks/>
          </p:cNvSpPr>
          <p:nvPr/>
        </p:nvSpPr>
        <p:spPr>
          <a:xfrm>
            <a:off x="523702" y="2302329"/>
            <a:ext cx="11205556" cy="4336048"/>
          </a:xfrm>
          <a:prstGeom prst="rect">
            <a:avLst/>
          </a:prstGeom>
          <a:effectLst>
            <a:outerShdw blurRad="50800" dir="14400000">
              <a:srgbClr val="000000">
                <a:alpha val="40000"/>
              </a:srgbClr>
            </a:outerShdw>
          </a:effectLst>
        </p:spPr>
        <p:txBody>
          <a:bodyPr vert="horz" lIns="91440" tIns="45720" rIns="91440" bIns="45720" rtlCol="0" anchor="t">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buNone/>
            </a:pPr>
            <a:r>
              <a:rPr lang="nl-NL" sz="2800" dirty="0">
                <a:latin typeface="Nirmala UI" panose="020B0502040204020203" pitchFamily="34" charset="0"/>
                <a:cs typeface="Nirmala UI" panose="020B0502040204020203" pitchFamily="34" charset="0"/>
              </a:rPr>
              <a:t>Voorbeeld </a:t>
            </a:r>
            <a:r>
              <a:rPr lang="nl-NL" sz="2800" dirty="0" err="1">
                <a:latin typeface="Nirmala UI" panose="020B0502040204020203" pitchFamily="34" charset="0"/>
                <a:cs typeface="Nirmala UI" panose="020B0502040204020203" pitchFamily="34" charset="0"/>
              </a:rPr>
              <a:t>Convolutional</a:t>
            </a:r>
            <a:r>
              <a:rPr lang="nl-NL" sz="2800" dirty="0">
                <a:latin typeface="Nirmala UI" panose="020B0502040204020203" pitchFamily="34" charset="0"/>
                <a:cs typeface="Nirmala UI" panose="020B0502040204020203" pitchFamily="34" charset="0"/>
              </a:rPr>
              <a:t> </a:t>
            </a:r>
            <a:r>
              <a:rPr lang="nl-NL" sz="2800" dirty="0" err="1">
                <a:latin typeface="Nirmala UI" panose="020B0502040204020203" pitchFamily="34" charset="0"/>
                <a:cs typeface="Nirmala UI" panose="020B0502040204020203" pitchFamily="34" charset="0"/>
              </a:rPr>
              <a:t>Layer</a:t>
            </a:r>
            <a:r>
              <a:rPr lang="nl-NL" sz="2800" dirty="0">
                <a:latin typeface="Nirmala UI" panose="020B0502040204020203" pitchFamily="34" charset="0"/>
                <a:cs typeface="Nirmala UI" panose="020B0502040204020203" pitchFamily="34" charset="0"/>
              </a:rPr>
              <a:t>:</a:t>
            </a:r>
          </a:p>
          <a:p>
            <a:pPr marL="0" indent="0">
              <a:buNone/>
            </a:pPr>
            <a:r>
              <a:rPr lang="nl-NL" sz="2600" dirty="0">
                <a:latin typeface="Nirmala UI" panose="020B0502040204020203" pitchFamily="34" charset="0"/>
                <a:cs typeface="Nirmala UI" panose="020B0502040204020203" pitchFamily="34" charset="0"/>
              </a:rPr>
              <a:t>Rechts wordt van een </a:t>
            </a:r>
            <a:br>
              <a:rPr lang="nl-NL" sz="2600" dirty="0">
                <a:latin typeface="Nirmala UI" panose="020B0502040204020203" pitchFamily="34" charset="0"/>
                <a:cs typeface="Nirmala UI" panose="020B0502040204020203" pitchFamily="34" charset="0"/>
              </a:rPr>
            </a:br>
            <a:r>
              <a:rPr lang="nl-NL" sz="2600" dirty="0">
                <a:latin typeface="Nirmala UI" panose="020B0502040204020203" pitchFamily="34" charset="0"/>
                <a:cs typeface="Nirmala UI" panose="020B0502040204020203" pitchFamily="34" charset="0"/>
              </a:rPr>
              <a:t>zwartwit plaatje </a:t>
            </a:r>
            <a:br>
              <a:rPr lang="nl-NL" sz="2600" dirty="0">
                <a:latin typeface="Nirmala UI" panose="020B0502040204020203" pitchFamily="34" charset="0"/>
                <a:cs typeface="Nirmala UI" panose="020B0502040204020203" pitchFamily="34" charset="0"/>
              </a:rPr>
            </a:br>
            <a:r>
              <a:rPr lang="nl-NL" sz="2600" dirty="0">
                <a:latin typeface="Nirmala UI" panose="020B0502040204020203" pitchFamily="34" charset="0"/>
                <a:cs typeface="Nirmala UI" panose="020B0502040204020203" pitchFamily="34" charset="0"/>
              </a:rPr>
              <a:t>de ‘belangrijkste’ pixel </a:t>
            </a:r>
            <a:br>
              <a:rPr lang="nl-NL" sz="2600" dirty="0">
                <a:latin typeface="Nirmala UI" panose="020B0502040204020203" pitchFamily="34" charset="0"/>
                <a:cs typeface="Nirmala UI" panose="020B0502040204020203" pitchFamily="34" charset="0"/>
              </a:rPr>
            </a:br>
            <a:r>
              <a:rPr lang="nl-NL" sz="2600" dirty="0">
                <a:latin typeface="Nirmala UI" panose="020B0502040204020203" pitchFamily="34" charset="0"/>
                <a:cs typeface="Nirmala UI" panose="020B0502040204020203" pitchFamily="34" charset="0"/>
              </a:rPr>
              <a:t>van een groepje van 3x3 </a:t>
            </a:r>
            <a:br>
              <a:rPr lang="nl-NL" sz="2600" dirty="0">
                <a:latin typeface="Nirmala UI" panose="020B0502040204020203" pitchFamily="34" charset="0"/>
                <a:cs typeface="Nirmala UI" panose="020B0502040204020203" pitchFamily="34" charset="0"/>
              </a:rPr>
            </a:br>
            <a:r>
              <a:rPr lang="nl-NL" sz="2600" dirty="0">
                <a:latin typeface="Nirmala UI" panose="020B0502040204020203" pitchFamily="34" charset="0"/>
                <a:cs typeface="Nirmala UI" panose="020B0502040204020203" pitchFamily="34" charset="0"/>
              </a:rPr>
              <a:t>genomen </a:t>
            </a:r>
            <a:br>
              <a:rPr lang="nl-NL" sz="2600" dirty="0">
                <a:latin typeface="Nirmala UI" panose="020B0502040204020203" pitchFamily="34" charset="0"/>
                <a:cs typeface="Nirmala UI" panose="020B0502040204020203" pitchFamily="34" charset="0"/>
              </a:rPr>
            </a:br>
            <a:r>
              <a:rPr lang="nl-NL" sz="2600" dirty="0">
                <a:latin typeface="Nirmala UI" panose="020B0502040204020203" pitchFamily="34" charset="0"/>
                <a:cs typeface="Nirmala UI" panose="020B0502040204020203" pitchFamily="34" charset="0"/>
              </a:rPr>
              <a:t>(lineaire algebra)</a:t>
            </a:r>
          </a:p>
        </p:txBody>
      </p:sp>
      <p:sp>
        <p:nvSpPr>
          <p:cNvPr id="6" name="AutoShape 4" descr="Afbeeldingsresultaat voor angular"/>
          <p:cNvSpPr>
            <a:spLocks noChangeAspect="1" noChangeArrowheads="1"/>
          </p:cNvSpPr>
          <p:nvPr/>
        </p:nvSpPr>
        <p:spPr bwMode="auto">
          <a:xfrm>
            <a:off x="5312157" y="2621842"/>
            <a:ext cx="1830796" cy="183080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NL"/>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77792" y="416949"/>
            <a:ext cx="1173563" cy="1328820"/>
          </a:xfrm>
          <a:prstGeom prst="rect">
            <a:avLst/>
          </a:prstGeom>
        </p:spPr>
      </p:pic>
      <p:pic>
        <p:nvPicPr>
          <p:cNvPr id="5" name="Picture 4" descr="A close up of a keyboard&#10;&#10;Description generated with high confidence">
            <a:extLst>
              <a:ext uri="{FF2B5EF4-FFF2-40B4-BE49-F238E27FC236}">
                <a16:creationId xmlns:a16="http://schemas.microsoft.com/office/drawing/2014/main" id="{778A5E78-B478-4E01-AA79-DEBB777DD5FF}"/>
              </a:ext>
            </a:extLst>
          </p:cNvPr>
          <p:cNvPicPr>
            <a:picLocks noChangeAspect="1"/>
          </p:cNvPicPr>
          <p:nvPr/>
        </p:nvPicPr>
        <p:blipFill>
          <a:blip r:embed="rId4"/>
          <a:stretch>
            <a:fillRect/>
          </a:stretch>
        </p:blipFill>
        <p:spPr>
          <a:xfrm>
            <a:off x="4552210" y="2967154"/>
            <a:ext cx="7639790" cy="3595793"/>
          </a:xfrm>
          <a:prstGeom prst="rect">
            <a:avLst/>
          </a:prstGeom>
        </p:spPr>
      </p:pic>
    </p:spTree>
    <p:extLst>
      <p:ext uri="{BB962C8B-B14F-4D97-AF65-F5344CB8AC3E}">
        <p14:creationId xmlns:p14="http://schemas.microsoft.com/office/powerpoint/2010/main" val="380692974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1E5D0-507E-44DC-ACED-E3FF429E40C6}"/>
              </a:ext>
            </a:extLst>
          </p:cNvPr>
          <p:cNvSpPr>
            <a:spLocks noGrp="1"/>
          </p:cNvSpPr>
          <p:nvPr>
            <p:ph type="title"/>
          </p:nvPr>
        </p:nvSpPr>
        <p:spPr/>
        <p:txBody>
          <a:bodyPr/>
          <a:lstStyle/>
          <a:p>
            <a:r>
              <a:rPr lang="nl-NL" dirty="0"/>
              <a:t>Max Pool</a:t>
            </a:r>
          </a:p>
        </p:txBody>
      </p:sp>
      <p:pic>
        <p:nvPicPr>
          <p:cNvPr id="3" name="Picture 2">
            <a:extLst>
              <a:ext uri="{FF2B5EF4-FFF2-40B4-BE49-F238E27FC236}">
                <a16:creationId xmlns:a16="http://schemas.microsoft.com/office/drawing/2014/main" id="{2C852380-2630-48FF-8D17-3EF0846CBED8}"/>
              </a:ext>
            </a:extLst>
          </p:cNvPr>
          <p:cNvPicPr>
            <a:picLocks noChangeAspect="1"/>
          </p:cNvPicPr>
          <p:nvPr/>
        </p:nvPicPr>
        <p:blipFill>
          <a:blip r:embed="rId2"/>
          <a:stretch>
            <a:fillRect/>
          </a:stretch>
        </p:blipFill>
        <p:spPr>
          <a:xfrm>
            <a:off x="5221493" y="2766646"/>
            <a:ext cx="6582537" cy="3339366"/>
          </a:xfrm>
          <a:prstGeom prst="rect">
            <a:avLst/>
          </a:prstGeom>
        </p:spPr>
      </p:pic>
      <p:pic>
        <p:nvPicPr>
          <p:cNvPr id="4" name="Picture 3">
            <a:extLst>
              <a:ext uri="{FF2B5EF4-FFF2-40B4-BE49-F238E27FC236}">
                <a16:creationId xmlns:a16="http://schemas.microsoft.com/office/drawing/2014/main" id="{3C96593F-F391-476C-A418-78657C1D9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77792" y="416949"/>
            <a:ext cx="1173563" cy="1328820"/>
          </a:xfrm>
          <a:prstGeom prst="rect">
            <a:avLst/>
          </a:prstGeom>
        </p:spPr>
      </p:pic>
      <p:sp>
        <p:nvSpPr>
          <p:cNvPr id="5" name="Content Placeholder 2">
            <a:extLst>
              <a:ext uri="{FF2B5EF4-FFF2-40B4-BE49-F238E27FC236}">
                <a16:creationId xmlns:a16="http://schemas.microsoft.com/office/drawing/2014/main" id="{2AE1F9E4-D963-4D9F-A038-055949900525}"/>
              </a:ext>
            </a:extLst>
          </p:cNvPr>
          <p:cNvSpPr txBox="1">
            <a:spLocks/>
          </p:cNvSpPr>
          <p:nvPr/>
        </p:nvSpPr>
        <p:spPr>
          <a:xfrm>
            <a:off x="523702" y="2302329"/>
            <a:ext cx="4697791" cy="4336048"/>
          </a:xfrm>
          <a:prstGeom prst="rect">
            <a:avLst/>
          </a:prstGeom>
          <a:effectLst>
            <a:outerShdw blurRad="50800" dir="14400000">
              <a:srgbClr val="000000">
                <a:alpha val="40000"/>
              </a:srgbClr>
            </a:outerShdw>
          </a:effectLst>
        </p:spPr>
        <p:txBody>
          <a:bodyPr vert="horz" lIns="91440" tIns="45720" rIns="91440" bIns="45720" rtlCol="0" anchor="t">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buNone/>
            </a:pPr>
            <a:r>
              <a:rPr lang="nl-NL" sz="2800" dirty="0">
                <a:latin typeface="Nirmala UI" panose="020B0502040204020203" pitchFamily="34" charset="0"/>
                <a:cs typeface="Nirmala UI" panose="020B0502040204020203" pitchFamily="34" charset="0"/>
              </a:rPr>
              <a:t>De Max Pool </a:t>
            </a:r>
            <a:r>
              <a:rPr lang="nl-NL" sz="2800" dirty="0" err="1">
                <a:latin typeface="Nirmala UI" panose="020B0502040204020203" pitchFamily="34" charset="0"/>
                <a:cs typeface="Nirmala UI" panose="020B0502040204020203" pitchFamily="34" charset="0"/>
              </a:rPr>
              <a:t>layer</a:t>
            </a:r>
            <a:r>
              <a:rPr lang="nl-NL" sz="2800" dirty="0">
                <a:latin typeface="Nirmala UI" panose="020B0502040204020203" pitchFamily="34" charset="0"/>
                <a:cs typeface="Nirmala UI" panose="020B0502040204020203" pitchFamily="34" charset="0"/>
              </a:rPr>
              <a:t> reduceert de complexiteit van het model door alleen de ‘hoogste’ waarde te pakken van een x bij x groep</a:t>
            </a:r>
            <a:endParaRPr lang="nl-NL" sz="2600" dirty="0">
              <a:latin typeface="Nirmala UI" panose="020B0502040204020203" pitchFamily="34" charset="0"/>
              <a:cs typeface="Nirmala UI" panose="020B0502040204020203" pitchFamily="34" charset="0"/>
            </a:endParaRPr>
          </a:p>
        </p:txBody>
      </p:sp>
    </p:spTree>
    <p:extLst>
      <p:ext uri="{BB962C8B-B14F-4D97-AF65-F5344CB8AC3E}">
        <p14:creationId xmlns:p14="http://schemas.microsoft.com/office/powerpoint/2010/main" val="174490098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10;&#10;Description generated with very high confidence">
            <a:extLst>
              <a:ext uri="{FF2B5EF4-FFF2-40B4-BE49-F238E27FC236}">
                <a16:creationId xmlns:a16="http://schemas.microsoft.com/office/drawing/2014/main" id="{3499B48E-0AD1-4C69-BE3B-DB5010EDF0EA}"/>
              </a:ext>
            </a:extLst>
          </p:cNvPr>
          <p:cNvPicPr>
            <a:picLocks noChangeAspect="1"/>
          </p:cNvPicPr>
          <p:nvPr/>
        </p:nvPicPr>
        <p:blipFill>
          <a:blip r:embed="rId2"/>
          <a:stretch>
            <a:fillRect/>
          </a:stretch>
        </p:blipFill>
        <p:spPr>
          <a:xfrm>
            <a:off x="346981" y="185163"/>
            <a:ext cx="11047849" cy="6487673"/>
          </a:xfrm>
          <a:prstGeom prst="rect">
            <a:avLst/>
          </a:prstGeom>
        </p:spPr>
      </p:pic>
    </p:spTree>
    <p:extLst>
      <p:ext uri="{BB962C8B-B14F-4D97-AF65-F5344CB8AC3E}">
        <p14:creationId xmlns:p14="http://schemas.microsoft.com/office/powerpoint/2010/main" val="113106980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Voorbeelden </a:t>
            </a:r>
            <a:r>
              <a:rPr lang="nl-NL" dirty="0" err="1"/>
              <a:t>CNN’s</a:t>
            </a:r>
            <a:endParaRPr lang="nl-NL" dirty="0"/>
          </a:p>
        </p:txBody>
      </p:sp>
      <p:sp>
        <p:nvSpPr>
          <p:cNvPr id="3" name="Content Placeholder 2"/>
          <p:cNvSpPr txBox="1">
            <a:spLocks/>
          </p:cNvSpPr>
          <p:nvPr/>
        </p:nvSpPr>
        <p:spPr>
          <a:xfrm>
            <a:off x="523702" y="2302329"/>
            <a:ext cx="11205556" cy="4336048"/>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Blip>
                <a:blip r:embed="rId3"/>
              </a:buBlip>
            </a:pPr>
            <a:r>
              <a:rPr lang="nl-NL" sz="2800" dirty="0">
                <a:latin typeface="Nirmala UI" panose="020B0502040204020203" pitchFamily="34" charset="0"/>
                <a:cs typeface="Nirmala UI" panose="020B0502040204020203" pitchFamily="34" charset="0"/>
              </a:rPr>
              <a:t>Voorbeelden</a:t>
            </a:r>
          </a:p>
          <a:p>
            <a:pPr>
              <a:buBlip>
                <a:blip r:embed="rId3"/>
              </a:buBlip>
            </a:pPr>
            <a:r>
              <a:rPr lang="nl-NL" sz="2400" dirty="0" err="1">
                <a:latin typeface="Nirmala UI" panose="020B0502040204020203" pitchFamily="34" charset="0"/>
                <a:cs typeface="Nirmala UI" panose="020B0502040204020203" pitchFamily="34" charset="0"/>
              </a:rPr>
              <a:t>LeNet</a:t>
            </a:r>
            <a:r>
              <a:rPr lang="nl-NL" sz="2400" dirty="0">
                <a:latin typeface="Nirmala UI" panose="020B0502040204020203" pitchFamily="34" charset="0"/>
                <a:cs typeface="Nirmala UI" panose="020B0502040204020203" pitchFamily="34" charset="0"/>
              </a:rPr>
              <a:t> 6 - was een van de eerste CNN. Gebruikt door banken om nummers te herkennen</a:t>
            </a:r>
          </a:p>
          <a:p>
            <a:pPr>
              <a:buBlip>
                <a:blip r:embed="rId3"/>
              </a:buBlip>
            </a:pPr>
            <a:r>
              <a:rPr lang="nl-NL" sz="2400" dirty="0" err="1">
                <a:latin typeface="Nirmala UI" panose="020B0502040204020203" pitchFamily="34" charset="0"/>
                <a:cs typeface="Nirmala UI" panose="020B0502040204020203" pitchFamily="34" charset="0"/>
              </a:rPr>
              <a:t>AlexNet</a:t>
            </a:r>
            <a:r>
              <a:rPr lang="nl-NL" sz="2400" dirty="0">
                <a:latin typeface="Nirmala UI" panose="020B0502040204020203" pitchFamily="34" charset="0"/>
                <a:cs typeface="Nirmala UI" panose="020B0502040204020203" pitchFamily="34" charset="0"/>
              </a:rPr>
              <a:t> – eerste potentiele generieke beeldherkenning (</a:t>
            </a:r>
            <a:r>
              <a:rPr lang="nl-NL" sz="2400" dirty="0" err="1">
                <a:latin typeface="Nirmala UI" panose="020B0502040204020203" pitchFamily="34" charset="0"/>
                <a:cs typeface="Nirmala UI" panose="020B0502040204020203" pitchFamily="34" charset="0"/>
              </a:rPr>
              <a:t>ImageNet</a:t>
            </a:r>
            <a:r>
              <a:rPr lang="nl-NL" sz="2400" dirty="0">
                <a:latin typeface="Nirmala UI" panose="020B0502040204020203" pitchFamily="34" charset="0"/>
                <a:cs typeface="Nirmala UI" panose="020B0502040204020203" pitchFamily="34" charset="0"/>
              </a:rPr>
              <a:t>)</a:t>
            </a:r>
          </a:p>
          <a:p>
            <a:pPr>
              <a:buBlip>
                <a:blip r:embed="rId3"/>
              </a:buBlip>
            </a:pPr>
            <a:r>
              <a:rPr lang="nl-NL" sz="2400" dirty="0">
                <a:latin typeface="Nirmala UI" panose="020B0502040204020203" pitchFamily="34" charset="0"/>
                <a:cs typeface="Nirmala UI" panose="020B0502040204020203" pitchFamily="34" charset="0"/>
              </a:rPr>
              <a:t>VGG 19 – Simpel model dat de </a:t>
            </a:r>
            <a:r>
              <a:rPr lang="nl-NL" sz="2400" dirty="0" err="1">
                <a:latin typeface="Nirmala UI" panose="020B0502040204020203" pitchFamily="34" charset="0"/>
                <a:cs typeface="Nirmala UI" panose="020B0502040204020203" pitchFamily="34" charset="0"/>
              </a:rPr>
              <a:t>ImageNet</a:t>
            </a:r>
            <a:r>
              <a:rPr lang="nl-NL" sz="2400" dirty="0">
                <a:latin typeface="Nirmala UI" panose="020B0502040204020203" pitchFamily="34" charset="0"/>
                <a:cs typeface="Nirmala UI" panose="020B0502040204020203" pitchFamily="34" charset="0"/>
              </a:rPr>
              <a:t> </a:t>
            </a:r>
            <a:r>
              <a:rPr lang="nl-NL" sz="2400" dirty="0" err="1">
                <a:latin typeface="Nirmala UI" panose="020B0502040204020203" pitchFamily="34" charset="0"/>
                <a:cs typeface="Nirmala UI" panose="020B0502040204020203" pitchFamily="34" charset="0"/>
              </a:rPr>
              <a:t>computation</a:t>
            </a:r>
            <a:r>
              <a:rPr lang="nl-NL" sz="2400" dirty="0">
                <a:latin typeface="Nirmala UI" panose="020B0502040204020203" pitchFamily="34" charset="0"/>
                <a:cs typeface="Nirmala UI" panose="020B0502040204020203" pitchFamily="34" charset="0"/>
              </a:rPr>
              <a:t> won. Helaas is het wel een traag model</a:t>
            </a:r>
          </a:p>
        </p:txBody>
      </p:sp>
      <p:sp>
        <p:nvSpPr>
          <p:cNvPr id="6" name="AutoShape 4" descr="Afbeeldingsresultaat voor angular"/>
          <p:cNvSpPr>
            <a:spLocks noChangeAspect="1" noChangeArrowheads="1"/>
          </p:cNvSpPr>
          <p:nvPr/>
        </p:nvSpPr>
        <p:spPr bwMode="auto">
          <a:xfrm>
            <a:off x="5312157" y="2621842"/>
            <a:ext cx="1830796" cy="183080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NL"/>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77792" y="416949"/>
            <a:ext cx="1173563" cy="1328820"/>
          </a:xfrm>
          <a:prstGeom prst="rect">
            <a:avLst/>
          </a:prstGeom>
        </p:spPr>
      </p:pic>
    </p:spTree>
    <p:extLst>
      <p:ext uri="{BB962C8B-B14F-4D97-AF65-F5344CB8AC3E}">
        <p14:creationId xmlns:p14="http://schemas.microsoft.com/office/powerpoint/2010/main" val="29396075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2D3E6A5A-A351-4281-8D29-498C18E96AED}"/>
              </a:ext>
            </a:extLst>
          </p:cNvPr>
          <p:cNvPicPr>
            <a:picLocks noChangeAspect="1"/>
          </p:cNvPicPr>
          <p:nvPr/>
        </p:nvPicPr>
        <p:blipFill>
          <a:blip r:embed="rId2"/>
          <a:stretch>
            <a:fillRect/>
          </a:stretch>
        </p:blipFill>
        <p:spPr>
          <a:xfrm>
            <a:off x="4324374" y="2689690"/>
            <a:ext cx="3352800" cy="3314700"/>
          </a:xfrm>
          <a:prstGeom prst="rect">
            <a:avLst/>
          </a:prstGeom>
        </p:spPr>
      </p:pic>
      <p:pic>
        <p:nvPicPr>
          <p:cNvPr id="7" name="Picture 6">
            <a:extLst>
              <a:ext uri="{FF2B5EF4-FFF2-40B4-BE49-F238E27FC236}">
                <a16:creationId xmlns:a16="http://schemas.microsoft.com/office/drawing/2014/main" id="{17C01C18-613E-42FB-8575-0C6ACC598FF9}"/>
              </a:ext>
            </a:extLst>
          </p:cNvPr>
          <p:cNvPicPr>
            <a:picLocks noChangeAspect="1"/>
          </p:cNvPicPr>
          <p:nvPr/>
        </p:nvPicPr>
        <p:blipFill>
          <a:blip r:embed="rId3"/>
          <a:stretch>
            <a:fillRect/>
          </a:stretch>
        </p:blipFill>
        <p:spPr>
          <a:xfrm>
            <a:off x="4400549" y="2650435"/>
            <a:ext cx="3390900" cy="3314700"/>
          </a:xfrm>
          <a:prstGeom prst="rect">
            <a:avLst/>
          </a:prstGeom>
        </p:spPr>
      </p:pic>
      <p:sp>
        <p:nvSpPr>
          <p:cNvPr id="2" name="Title 1">
            <a:extLst>
              <a:ext uri="{FF2B5EF4-FFF2-40B4-BE49-F238E27FC236}">
                <a16:creationId xmlns:a16="http://schemas.microsoft.com/office/drawing/2014/main" id="{E584B031-50C5-42CA-AAF3-A9259EF6717C}"/>
              </a:ext>
            </a:extLst>
          </p:cNvPr>
          <p:cNvSpPr>
            <a:spLocks noGrp="1"/>
          </p:cNvSpPr>
          <p:nvPr>
            <p:ph type="title"/>
          </p:nvPr>
        </p:nvSpPr>
        <p:spPr/>
        <p:txBody>
          <a:bodyPr/>
          <a:lstStyle/>
          <a:p>
            <a:r>
              <a:rPr lang="nl-NL" dirty="0"/>
              <a:t>Wat staat er op het plaatje?</a:t>
            </a:r>
          </a:p>
        </p:txBody>
      </p:sp>
      <p:pic>
        <p:nvPicPr>
          <p:cNvPr id="6" name="Picture 5">
            <a:extLst>
              <a:ext uri="{FF2B5EF4-FFF2-40B4-BE49-F238E27FC236}">
                <a16:creationId xmlns:a16="http://schemas.microsoft.com/office/drawing/2014/main" id="{BBF9E3F8-8D1C-4692-A6C5-AB1001213471}"/>
              </a:ext>
            </a:extLst>
          </p:cNvPr>
          <p:cNvPicPr>
            <a:picLocks noChangeAspect="1"/>
          </p:cNvPicPr>
          <p:nvPr/>
        </p:nvPicPr>
        <p:blipFill>
          <a:blip r:embed="rId4"/>
          <a:stretch>
            <a:fillRect/>
          </a:stretch>
        </p:blipFill>
        <p:spPr>
          <a:xfrm>
            <a:off x="4276749" y="2611180"/>
            <a:ext cx="3448050" cy="3314700"/>
          </a:xfrm>
          <a:prstGeom prst="rect">
            <a:avLst/>
          </a:prstGeom>
        </p:spPr>
      </p:pic>
    </p:spTree>
    <p:extLst>
      <p:ext uri="{BB962C8B-B14F-4D97-AF65-F5344CB8AC3E}">
        <p14:creationId xmlns:p14="http://schemas.microsoft.com/office/powerpoint/2010/main" val="2847557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DEMO tijd</a:t>
            </a:r>
          </a:p>
        </p:txBody>
      </p:sp>
      <p:sp>
        <p:nvSpPr>
          <p:cNvPr id="3" name="Content Placeholder 2"/>
          <p:cNvSpPr txBox="1">
            <a:spLocks/>
          </p:cNvSpPr>
          <p:nvPr/>
        </p:nvSpPr>
        <p:spPr>
          <a:xfrm>
            <a:off x="523702" y="2302329"/>
            <a:ext cx="11205556" cy="4336048"/>
          </a:xfrm>
          <a:prstGeom prst="rect">
            <a:avLst/>
          </a:prstGeom>
          <a:effectLst>
            <a:outerShdw blurRad="50800" dir="14400000">
              <a:srgbClr val="000000">
                <a:alpha val="40000"/>
              </a:srgbClr>
            </a:outerShdw>
          </a:effectLst>
        </p:spPr>
        <p:txBody>
          <a:bodyPr vert="horz" lIns="91440" tIns="45720" rIns="91440" bIns="45720" rtlCol="0" anchor="t">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buNone/>
            </a:pPr>
            <a:r>
              <a:rPr lang="nl-NL" sz="2800" dirty="0">
                <a:latin typeface="Nirmala UI" panose="020B0502040204020203" pitchFamily="34" charset="0"/>
                <a:cs typeface="Nirmala UI" panose="020B0502040204020203" pitchFamily="34" charset="0"/>
              </a:rPr>
              <a:t>Wat ga ik laten zien?</a:t>
            </a:r>
          </a:p>
        </p:txBody>
      </p:sp>
      <p:sp>
        <p:nvSpPr>
          <p:cNvPr id="6" name="AutoShape 4" descr="Afbeeldingsresultaat voor angular"/>
          <p:cNvSpPr>
            <a:spLocks noChangeAspect="1" noChangeArrowheads="1"/>
          </p:cNvSpPr>
          <p:nvPr/>
        </p:nvSpPr>
        <p:spPr bwMode="auto">
          <a:xfrm>
            <a:off x="5312157" y="2621842"/>
            <a:ext cx="1830796" cy="183080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NL"/>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77792" y="416949"/>
            <a:ext cx="1173563" cy="1328820"/>
          </a:xfrm>
          <a:prstGeom prst="rect">
            <a:avLst/>
          </a:prstGeom>
        </p:spPr>
      </p:pic>
      <p:pic>
        <p:nvPicPr>
          <p:cNvPr id="4" name="Picture 3">
            <a:extLst>
              <a:ext uri="{FF2B5EF4-FFF2-40B4-BE49-F238E27FC236}">
                <a16:creationId xmlns:a16="http://schemas.microsoft.com/office/drawing/2014/main" id="{9732A472-BBF8-46D6-AD6B-3D482A67C00B}"/>
              </a:ext>
            </a:extLst>
          </p:cNvPr>
          <p:cNvPicPr>
            <a:picLocks noChangeAspect="1"/>
          </p:cNvPicPr>
          <p:nvPr/>
        </p:nvPicPr>
        <p:blipFill>
          <a:blip r:embed="rId4"/>
          <a:stretch>
            <a:fillRect/>
          </a:stretch>
        </p:blipFill>
        <p:spPr>
          <a:xfrm>
            <a:off x="523702" y="3327361"/>
            <a:ext cx="10621664" cy="2899089"/>
          </a:xfrm>
          <a:prstGeom prst="rect">
            <a:avLst/>
          </a:prstGeom>
        </p:spPr>
      </p:pic>
    </p:spTree>
    <p:extLst>
      <p:ext uri="{BB962C8B-B14F-4D97-AF65-F5344CB8AC3E}">
        <p14:creationId xmlns:p14="http://schemas.microsoft.com/office/powerpoint/2010/main" val="109925309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53380-1559-4066-B980-1871C19AAEEB}"/>
              </a:ext>
            </a:extLst>
          </p:cNvPr>
          <p:cNvSpPr>
            <a:spLocks noGrp="1"/>
          </p:cNvSpPr>
          <p:nvPr>
            <p:ph type="title"/>
          </p:nvPr>
        </p:nvSpPr>
        <p:spPr/>
        <p:txBody>
          <a:bodyPr/>
          <a:lstStyle/>
          <a:p>
            <a:r>
              <a:rPr lang="nl-NL" dirty="0"/>
              <a:t>slide met links etc.</a:t>
            </a:r>
          </a:p>
        </p:txBody>
      </p:sp>
      <p:sp>
        <p:nvSpPr>
          <p:cNvPr id="3" name="Content Placeholder 2">
            <a:extLst>
              <a:ext uri="{FF2B5EF4-FFF2-40B4-BE49-F238E27FC236}">
                <a16:creationId xmlns:a16="http://schemas.microsoft.com/office/drawing/2014/main" id="{AA00A30A-3D90-44DC-8D4B-BA90FB0ADC01}"/>
              </a:ext>
            </a:extLst>
          </p:cNvPr>
          <p:cNvSpPr txBox="1">
            <a:spLocks/>
          </p:cNvSpPr>
          <p:nvPr/>
        </p:nvSpPr>
        <p:spPr>
          <a:xfrm>
            <a:off x="523702" y="2302329"/>
            <a:ext cx="11205556" cy="4336048"/>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Blip>
                <a:blip r:embed="rId2"/>
              </a:buBlip>
            </a:pPr>
            <a:r>
              <a:rPr lang="nl-NL" sz="2800" dirty="0">
                <a:latin typeface="Nirmala UI" panose="020B0502040204020203" pitchFamily="34" charset="0"/>
                <a:cs typeface="Nirmala UI" panose="020B0502040204020203" pitchFamily="34" charset="0"/>
                <a:hlinkClick r:id="rId3"/>
              </a:rPr>
              <a:t>https://github.com/Bartjan-Zondag/imagerecognition</a:t>
            </a:r>
            <a:endParaRPr lang="nl-NL" sz="4000" dirty="0">
              <a:latin typeface="Nirmala UI" panose="020B0502040204020203" pitchFamily="34" charset="0"/>
              <a:cs typeface="Nirmala UI" panose="020B0502040204020203" pitchFamily="34" charset="0"/>
            </a:endParaRPr>
          </a:p>
          <a:p>
            <a:pPr>
              <a:buBlip>
                <a:blip r:embed="rId2"/>
              </a:buBlip>
            </a:pPr>
            <a:r>
              <a:rPr lang="nl-NL" sz="2800" dirty="0" err="1">
                <a:latin typeface="Nirmala UI" panose="020B0502040204020203" pitchFamily="34" charset="0"/>
                <a:cs typeface="Nirmala UI" panose="020B0502040204020203" pitchFamily="34" charset="0"/>
                <a:hlinkClick r:id="rId4"/>
              </a:rPr>
              <a:t>Neural</a:t>
            </a:r>
            <a:r>
              <a:rPr lang="nl-NL" sz="2800" dirty="0">
                <a:latin typeface="Nirmala UI" panose="020B0502040204020203" pitchFamily="34" charset="0"/>
                <a:cs typeface="Nirmala UI" panose="020B0502040204020203" pitchFamily="34" charset="0"/>
                <a:hlinkClick r:id="rId4"/>
              </a:rPr>
              <a:t> Network: https://www.youtube.com/watch?v=aircAruvnKk</a:t>
            </a:r>
            <a:endParaRPr lang="nl-NL" sz="2800" dirty="0">
              <a:latin typeface="Nirmala UI" panose="020B0502040204020203" pitchFamily="34" charset="0"/>
              <a:cs typeface="Nirmala UI" panose="020B0502040204020203" pitchFamily="34" charset="0"/>
            </a:endParaRPr>
          </a:p>
          <a:p>
            <a:pPr>
              <a:buBlip>
                <a:blip r:embed="rId2"/>
              </a:buBlip>
            </a:pPr>
            <a:r>
              <a:rPr lang="nl-NL" sz="2800" dirty="0">
                <a:latin typeface="Nirmala UI" panose="020B0502040204020203" pitchFamily="34" charset="0"/>
                <a:cs typeface="Nirmala UI" panose="020B0502040204020203" pitchFamily="34" charset="0"/>
                <a:hlinkClick r:id="rId5"/>
              </a:rPr>
              <a:t>https://github.com/Code-Bullet/SnakeFusion</a:t>
            </a:r>
            <a:endParaRPr lang="nl-NL" sz="2800" dirty="0">
              <a:latin typeface="Nirmala UI" panose="020B0502040204020203" pitchFamily="34" charset="0"/>
              <a:cs typeface="Nirmala UI" panose="020B0502040204020203" pitchFamily="34" charset="0"/>
            </a:endParaRPr>
          </a:p>
          <a:p>
            <a:pPr>
              <a:buBlip>
                <a:blip r:embed="rId2"/>
              </a:buBlip>
            </a:pPr>
            <a:endParaRPr lang="nl-NL" sz="2800" dirty="0">
              <a:latin typeface="Nirmala UI" panose="020B0502040204020203" pitchFamily="34" charset="0"/>
              <a:cs typeface="Nirmala UI" panose="020B0502040204020203" pitchFamily="34" charset="0"/>
            </a:endParaRPr>
          </a:p>
        </p:txBody>
      </p:sp>
    </p:spTree>
    <p:extLst>
      <p:ext uri="{BB962C8B-B14F-4D97-AF65-F5344CB8AC3E}">
        <p14:creationId xmlns:p14="http://schemas.microsoft.com/office/powerpoint/2010/main" val="167820169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nl-NL" dirty="0"/>
              <a:t>Vragen</a:t>
            </a:r>
          </a:p>
        </p:txBody>
      </p:sp>
      <p:sp>
        <p:nvSpPr>
          <p:cNvPr id="3" name="Text Placeholder 2"/>
          <p:cNvSpPr>
            <a:spLocks noGrp="1"/>
          </p:cNvSpPr>
          <p:nvPr>
            <p:ph type="body" idx="1"/>
          </p:nvPr>
        </p:nvSpPr>
        <p:spPr/>
        <p:txBody>
          <a:bodyPr/>
          <a:lstStyle/>
          <a:p>
            <a:endParaRPr lang="nl-NL"/>
          </a:p>
        </p:txBody>
      </p:sp>
    </p:spTree>
    <p:extLst>
      <p:ext uri="{BB962C8B-B14F-4D97-AF65-F5344CB8AC3E}">
        <p14:creationId xmlns:p14="http://schemas.microsoft.com/office/powerpoint/2010/main" val="41260402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EC386-A38C-4FD5-918E-780B7DCDF4E5}"/>
              </a:ext>
            </a:extLst>
          </p:cNvPr>
          <p:cNvSpPr>
            <a:spLocks noGrp="1"/>
          </p:cNvSpPr>
          <p:nvPr>
            <p:ph type="title"/>
          </p:nvPr>
        </p:nvSpPr>
        <p:spPr/>
        <p:txBody>
          <a:bodyPr/>
          <a:lstStyle/>
          <a:p>
            <a:r>
              <a:rPr lang="nl-NL" dirty="0"/>
              <a:t>Image </a:t>
            </a:r>
            <a:r>
              <a:rPr lang="nl-NL" dirty="0" err="1"/>
              <a:t>recognition</a:t>
            </a:r>
            <a:r>
              <a:rPr lang="nl-NL" dirty="0"/>
              <a:t>: Randvoorwaarde</a:t>
            </a:r>
          </a:p>
        </p:txBody>
      </p:sp>
      <p:sp>
        <p:nvSpPr>
          <p:cNvPr id="3" name="Content Placeholder 2">
            <a:extLst>
              <a:ext uri="{FF2B5EF4-FFF2-40B4-BE49-F238E27FC236}">
                <a16:creationId xmlns:a16="http://schemas.microsoft.com/office/drawing/2014/main" id="{B987A89A-6B62-476F-83BF-B23315BA6E60}"/>
              </a:ext>
            </a:extLst>
          </p:cNvPr>
          <p:cNvSpPr txBox="1">
            <a:spLocks/>
          </p:cNvSpPr>
          <p:nvPr/>
        </p:nvSpPr>
        <p:spPr>
          <a:xfrm>
            <a:off x="523702" y="2220686"/>
            <a:ext cx="11205556" cy="4417691"/>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Font typeface="Wingdings 2" charset="2"/>
              <a:buBlip>
                <a:blip r:embed="rId3">
                  <a:extLst/>
                </a:blip>
              </a:buBlip>
            </a:pPr>
            <a:r>
              <a:rPr lang="nl-NL" sz="2800" dirty="0">
                <a:latin typeface="Nirmala UI" panose="020B0502040204020203" pitchFamily="34" charset="0"/>
                <a:cs typeface="Nirmala UI" panose="020B0502040204020203" pitchFamily="34" charset="0"/>
              </a:rPr>
              <a:t>Afgebakend plaatje</a:t>
            </a:r>
          </a:p>
          <a:p>
            <a:pPr>
              <a:buFont typeface="Wingdings 2" charset="2"/>
              <a:buBlip>
                <a:blip r:embed="rId3">
                  <a:extLst/>
                </a:blip>
              </a:buBlip>
            </a:pPr>
            <a:r>
              <a:rPr lang="nl-NL" sz="2800" dirty="0">
                <a:latin typeface="Nirmala UI" panose="020B0502040204020203" pitchFamily="34" charset="0"/>
                <a:cs typeface="Nirmala UI" panose="020B0502040204020203" pitchFamily="34" charset="0"/>
              </a:rPr>
              <a:t>Context bekend</a:t>
            </a:r>
          </a:p>
          <a:p>
            <a:pPr>
              <a:buFont typeface="Wingdings 2" charset="2"/>
              <a:buBlip>
                <a:blip r:embed="rId3">
                  <a:extLst/>
                </a:blip>
              </a:buBlip>
            </a:pPr>
            <a:r>
              <a:rPr lang="nl-NL" sz="2800" dirty="0">
                <a:latin typeface="Nirmala UI" panose="020B0502040204020203" pitchFamily="34" charset="0"/>
                <a:cs typeface="Nirmala UI" panose="020B0502040204020203" pitchFamily="34" charset="0"/>
              </a:rPr>
              <a:t>Soort gelijk probleem</a:t>
            </a:r>
          </a:p>
        </p:txBody>
      </p:sp>
    </p:spTree>
    <p:extLst>
      <p:ext uri="{BB962C8B-B14F-4D97-AF65-F5344CB8AC3E}">
        <p14:creationId xmlns:p14="http://schemas.microsoft.com/office/powerpoint/2010/main" val="2577642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E5A10C92-5805-4C39-9BF6-507F3B9661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10" name="Rectangle 9">
            <a:extLst>
              <a:ext uri="{FF2B5EF4-FFF2-40B4-BE49-F238E27FC236}">
                <a16:creationId xmlns:a16="http://schemas.microsoft.com/office/drawing/2014/main" id="{54047A07-72EC-41BC-A55F-C264F639FB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4" descr="Afbeeldingsresultaat voor machine learning">
            <a:hlinkClick r:id="rId2"/>
            <a:extLst>
              <a:ext uri="{FF2B5EF4-FFF2-40B4-BE49-F238E27FC236}">
                <a16:creationId xmlns:a16="http://schemas.microsoft.com/office/drawing/2014/main" id="{8AF742D3-98B7-4B0E-83A6-FFE322BCC322}"/>
              </a:ext>
            </a:extLst>
          </p:cNvPr>
          <p:cNvPicPr>
            <a:picLocks noChangeAspect="1" noChangeArrowheads="1"/>
          </p:cNvPicPr>
          <p:nvPr/>
        </p:nvPicPr>
        <p:blipFill rotWithShape="1">
          <a:blip r:embed="rId3">
            <a:alphaModFix amt="40000"/>
            <a:extLst>
              <a:ext uri="{28A0092B-C50C-407E-A947-70E740481C1C}">
                <a14:useLocalDpi xmlns:a14="http://schemas.microsoft.com/office/drawing/2010/main" val="0"/>
              </a:ext>
            </a:extLst>
          </a:blip>
          <a:srcRect r="7110" b="-1"/>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47388EE-01F3-49D6-A89C-61EF5212CF71}"/>
              </a:ext>
            </a:extLst>
          </p:cNvPr>
          <p:cNvSpPr>
            <a:spLocks noGrp="1"/>
          </p:cNvSpPr>
          <p:nvPr>
            <p:ph type="title"/>
          </p:nvPr>
        </p:nvSpPr>
        <p:spPr>
          <a:xfrm>
            <a:off x="1290061" y="2889327"/>
            <a:ext cx="10572000" cy="3732453"/>
          </a:xfrm>
        </p:spPr>
        <p:txBody>
          <a:bodyPr vert="horz" lIns="91440" tIns="45720" rIns="91440" bIns="45720" rtlCol="0" anchor="b">
            <a:normAutofit/>
          </a:bodyPr>
          <a:lstStyle/>
          <a:p>
            <a:pPr algn="ctr"/>
            <a:r>
              <a:rPr lang="en-US" sz="5400" dirty="0"/>
              <a:t>Who are you?</a:t>
            </a:r>
          </a:p>
        </p:txBody>
      </p:sp>
    </p:spTree>
    <p:extLst>
      <p:ext uri="{BB962C8B-B14F-4D97-AF65-F5344CB8AC3E}">
        <p14:creationId xmlns:p14="http://schemas.microsoft.com/office/powerpoint/2010/main" val="20818662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5C82E-DBC8-4897-AF3C-E4052BE4684C}"/>
              </a:ext>
            </a:extLst>
          </p:cNvPr>
          <p:cNvSpPr>
            <a:spLocks noGrp="1"/>
          </p:cNvSpPr>
          <p:nvPr>
            <p:ph type="title"/>
          </p:nvPr>
        </p:nvSpPr>
        <p:spPr>
          <a:xfrm>
            <a:off x="810000" y="530316"/>
            <a:ext cx="10571998" cy="970450"/>
          </a:xfrm>
        </p:spPr>
        <p:txBody>
          <a:bodyPr/>
          <a:lstStyle/>
          <a:p>
            <a:r>
              <a:rPr lang="nl-NL" dirty="0"/>
              <a:t>Wat is een negen, acht of vier?</a:t>
            </a:r>
          </a:p>
        </p:txBody>
      </p:sp>
      <p:sp>
        <p:nvSpPr>
          <p:cNvPr id="3" name="Content Placeholder 2">
            <a:extLst>
              <a:ext uri="{FF2B5EF4-FFF2-40B4-BE49-F238E27FC236}">
                <a16:creationId xmlns:a16="http://schemas.microsoft.com/office/drawing/2014/main" id="{1174FBB0-EF6D-4681-8A41-D901844718C5}"/>
              </a:ext>
            </a:extLst>
          </p:cNvPr>
          <p:cNvSpPr txBox="1">
            <a:spLocks/>
          </p:cNvSpPr>
          <p:nvPr/>
        </p:nvSpPr>
        <p:spPr>
          <a:xfrm>
            <a:off x="523702" y="2220686"/>
            <a:ext cx="11205556" cy="4417691"/>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Font typeface="Wingdings 2" charset="2"/>
              <a:buBlip>
                <a:blip r:embed="rId2">
                  <a:extLst/>
                </a:blip>
              </a:buBlip>
            </a:pPr>
            <a:endParaRPr lang="nl-NL" sz="2800" dirty="0">
              <a:latin typeface="Nirmala UI" panose="020B0502040204020203" pitchFamily="34" charset="0"/>
              <a:cs typeface="Nirmala UI" panose="020B0502040204020203" pitchFamily="34" charset="0"/>
            </a:endParaRPr>
          </a:p>
        </p:txBody>
      </p:sp>
      <p:pic>
        <p:nvPicPr>
          <p:cNvPr id="5" name="Picture 4">
            <a:extLst>
              <a:ext uri="{FF2B5EF4-FFF2-40B4-BE49-F238E27FC236}">
                <a16:creationId xmlns:a16="http://schemas.microsoft.com/office/drawing/2014/main" id="{B2E5128E-94FB-4F01-8736-BBB2033A0F94}"/>
              </a:ext>
            </a:extLst>
          </p:cNvPr>
          <p:cNvPicPr>
            <a:picLocks noChangeAspect="1"/>
          </p:cNvPicPr>
          <p:nvPr/>
        </p:nvPicPr>
        <p:blipFill>
          <a:blip r:embed="rId3"/>
          <a:stretch>
            <a:fillRect/>
          </a:stretch>
        </p:blipFill>
        <p:spPr>
          <a:xfrm>
            <a:off x="1809317" y="1905000"/>
            <a:ext cx="8296275" cy="4876800"/>
          </a:xfrm>
          <a:prstGeom prst="rect">
            <a:avLst/>
          </a:prstGeom>
        </p:spPr>
      </p:pic>
    </p:spTree>
    <p:extLst>
      <p:ext uri="{BB962C8B-B14F-4D97-AF65-F5344CB8AC3E}">
        <p14:creationId xmlns:p14="http://schemas.microsoft.com/office/powerpoint/2010/main" val="3038343429"/>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B4AB6-ED61-4547-BECC-3CE097073D61}"/>
              </a:ext>
            </a:extLst>
          </p:cNvPr>
          <p:cNvSpPr>
            <a:spLocks noGrp="1"/>
          </p:cNvSpPr>
          <p:nvPr>
            <p:ph type="title"/>
          </p:nvPr>
        </p:nvSpPr>
        <p:spPr/>
        <p:txBody>
          <a:bodyPr/>
          <a:lstStyle/>
          <a:p>
            <a:r>
              <a:rPr lang="nl-NL" dirty="0"/>
              <a:t>Probleem verder opdelen</a:t>
            </a:r>
          </a:p>
        </p:txBody>
      </p:sp>
      <p:pic>
        <p:nvPicPr>
          <p:cNvPr id="4" name="Picture 3">
            <a:extLst>
              <a:ext uri="{FF2B5EF4-FFF2-40B4-BE49-F238E27FC236}">
                <a16:creationId xmlns:a16="http://schemas.microsoft.com/office/drawing/2014/main" id="{34D0F3EB-32FC-497D-90FA-CAC23A072437}"/>
              </a:ext>
            </a:extLst>
          </p:cNvPr>
          <p:cNvPicPr>
            <a:picLocks noChangeAspect="1"/>
          </p:cNvPicPr>
          <p:nvPr/>
        </p:nvPicPr>
        <p:blipFill>
          <a:blip r:embed="rId2"/>
          <a:stretch>
            <a:fillRect/>
          </a:stretch>
        </p:blipFill>
        <p:spPr>
          <a:xfrm>
            <a:off x="71436" y="2490354"/>
            <a:ext cx="12049125" cy="3429000"/>
          </a:xfrm>
          <a:prstGeom prst="rect">
            <a:avLst/>
          </a:prstGeom>
        </p:spPr>
      </p:pic>
    </p:spTree>
    <p:extLst>
      <p:ext uri="{BB962C8B-B14F-4D97-AF65-F5344CB8AC3E}">
        <p14:creationId xmlns:p14="http://schemas.microsoft.com/office/powerpoint/2010/main" val="336124127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Custom 21">
      <a:dk1>
        <a:srgbClr val="303233"/>
      </a:dk1>
      <a:lt1>
        <a:sysClr val="window" lastClr="FFFFFF"/>
      </a:lt1>
      <a:dk2>
        <a:srgbClr val="212121"/>
      </a:dk2>
      <a:lt2>
        <a:srgbClr val="DADADA"/>
      </a:lt2>
      <a:accent1>
        <a:srgbClr val="E28B23"/>
      </a:accent1>
      <a:accent2>
        <a:srgbClr val="B13228"/>
      </a:accent2>
      <a:accent3>
        <a:srgbClr val="8B7B56"/>
      </a:accent3>
      <a:accent4>
        <a:srgbClr val="E09C41"/>
      </a:accent4>
      <a:accent5>
        <a:srgbClr val="9EAE51"/>
      </a:accent5>
      <a:accent6>
        <a:srgbClr val="6E7355"/>
      </a:accent6>
      <a:hlink>
        <a:srgbClr val="D37A21"/>
      </a:hlink>
      <a:folHlink>
        <a:srgbClr val="CA8F5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ACECE1E4-636E-48DB-87ED-4A76DC93378F}"/>
    </a:ext>
  </a:extLst>
</a:theme>
</file>

<file path=ppt/theme/theme2.xml><?xml version="1.0" encoding="utf-8"?>
<a:theme xmlns:a="http://schemas.openxmlformats.org/drawingml/2006/main" name="1_Quotable">
  <a:themeElements>
    <a:clrScheme name="Custom 21">
      <a:dk1>
        <a:srgbClr val="303233"/>
      </a:dk1>
      <a:lt1>
        <a:sysClr val="window" lastClr="FFFFFF"/>
      </a:lt1>
      <a:dk2>
        <a:srgbClr val="212121"/>
      </a:dk2>
      <a:lt2>
        <a:srgbClr val="DADADA"/>
      </a:lt2>
      <a:accent1>
        <a:srgbClr val="E28B23"/>
      </a:accent1>
      <a:accent2>
        <a:srgbClr val="B13228"/>
      </a:accent2>
      <a:accent3>
        <a:srgbClr val="8B7B56"/>
      </a:accent3>
      <a:accent4>
        <a:srgbClr val="E09C41"/>
      </a:accent4>
      <a:accent5>
        <a:srgbClr val="9EAE51"/>
      </a:accent5>
      <a:accent6>
        <a:srgbClr val="6E7355"/>
      </a:accent6>
      <a:hlink>
        <a:srgbClr val="D37A21"/>
      </a:hlink>
      <a:folHlink>
        <a:srgbClr val="CA8F5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ACECE1E4-636E-48DB-87ED-4A76DC93378F}"/>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412</TotalTime>
  <Words>810</Words>
  <Application>Microsoft Office PowerPoint</Application>
  <PresentationFormat>Widescreen</PresentationFormat>
  <Paragraphs>160</Paragraphs>
  <Slides>52</Slides>
  <Notes>19</Notes>
  <HiddenSlides>4</HiddenSlides>
  <MMClips>1</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52</vt:i4>
      </vt:variant>
    </vt:vector>
  </HeadingPairs>
  <TitlesOfParts>
    <vt:vector size="58" baseType="lpstr">
      <vt:lpstr>Calibri</vt:lpstr>
      <vt:lpstr>Century Gothic</vt:lpstr>
      <vt:lpstr>Nirmala UI</vt:lpstr>
      <vt:lpstr>Wingdings 2</vt:lpstr>
      <vt:lpstr>Quotable</vt:lpstr>
      <vt:lpstr>1_Quotable</vt:lpstr>
      <vt:lpstr>video met image recognition</vt:lpstr>
      <vt:lpstr>PowerPoint Presentation</vt:lpstr>
      <vt:lpstr>Welkom</vt:lpstr>
      <vt:lpstr>Inhoudsopgave</vt:lpstr>
      <vt:lpstr>Wat staat er op het plaatje?</vt:lpstr>
      <vt:lpstr>Image recognition: Randvoorwaarde</vt:lpstr>
      <vt:lpstr>Who are you?</vt:lpstr>
      <vt:lpstr>Wat is een negen, acht of vier?</vt:lpstr>
      <vt:lpstr>Probleem verder opdelen</vt:lpstr>
      <vt:lpstr>Voorbeeld: handgeschreven 9</vt:lpstr>
      <vt:lpstr>Voorbeeld: handgeschreven 9</vt:lpstr>
      <vt:lpstr>Dus wat willen wij dat de computer doet?</vt:lpstr>
      <vt:lpstr>Dus wat willen wij dat de computer doet?</vt:lpstr>
      <vt:lpstr>Geschiedenis: 1960-1990</vt:lpstr>
      <vt:lpstr>Eerst een stap terug in de tijd</vt:lpstr>
      <vt:lpstr>Geschiedenis</vt:lpstr>
      <vt:lpstr>PowerPoint Presentation</vt:lpstr>
      <vt:lpstr>Geschiedenis: 1990~</vt:lpstr>
      <vt:lpstr>Geschiedenis: Moderne tijd</vt:lpstr>
      <vt:lpstr>Impact: Thuis gebruikers</vt:lpstr>
      <vt:lpstr>Impact: Industrie</vt:lpstr>
      <vt:lpstr>Waar gaat het naartoe?</vt:lpstr>
      <vt:lpstr>Deep Learning: Neural Networks</vt:lpstr>
      <vt:lpstr>Voorbeeld: handgeschreven 9</vt:lpstr>
      <vt:lpstr>Dus wat willen wij dat de computer doet?</vt:lpstr>
      <vt:lpstr>Probleem verder opdelen</vt:lpstr>
      <vt:lpstr>Neural netwerk</vt:lpstr>
      <vt:lpstr>De eerste laag</vt:lpstr>
      <vt:lpstr>Aantal connecties</vt:lpstr>
      <vt:lpstr>Hidden layer</vt:lpstr>
      <vt:lpstr>Niet alles telt even zwaar mee</vt:lpstr>
      <vt:lpstr>Van een laag naar de volgende</vt:lpstr>
      <vt:lpstr>PowerPoint Presentation</vt:lpstr>
      <vt:lpstr>Sigmoid function </vt:lpstr>
      <vt:lpstr>PowerPoint Presentation</vt:lpstr>
      <vt:lpstr>PowerPoint Presentation</vt:lpstr>
      <vt:lpstr>PowerPoint Presentation</vt:lpstr>
      <vt:lpstr>PowerPoint Presentation</vt:lpstr>
      <vt:lpstr>Lineaire algebra</vt:lpstr>
      <vt:lpstr>PowerPoint Presentation</vt:lpstr>
      <vt:lpstr>Calculus</vt:lpstr>
      <vt:lpstr>Wiskunde nodig?</vt:lpstr>
      <vt:lpstr>Deep Learning</vt:lpstr>
      <vt:lpstr>PowerPoint Presentation</vt:lpstr>
      <vt:lpstr>Convolutional Neural networks: CNN</vt:lpstr>
      <vt:lpstr>Convolutional Layer: voorbeeld</vt:lpstr>
      <vt:lpstr>Max Pool</vt:lpstr>
      <vt:lpstr>PowerPoint Presentation</vt:lpstr>
      <vt:lpstr>Voorbeelden CNN’s</vt:lpstr>
      <vt:lpstr>DEMO tijd</vt:lpstr>
      <vt:lpstr>slide met links etc.</vt:lpstr>
      <vt:lpstr>Vragen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TODO video met image recognition</dc:title>
  <dc:creator>Bartjan</dc:creator>
  <cp:lastModifiedBy>Bartjan</cp:lastModifiedBy>
  <cp:revision>26</cp:revision>
  <dcterms:created xsi:type="dcterms:W3CDTF">2018-08-29T17:32:13Z</dcterms:created>
  <dcterms:modified xsi:type="dcterms:W3CDTF">2018-09-06T07:16:23Z</dcterms:modified>
</cp:coreProperties>
</file>